
<file path=[Content_Types].xml><?xml version="1.0" encoding="utf-8"?>
<Types xmlns="http://schemas.openxmlformats.org/package/2006/content-types">
  <Override PartName="/ppt/slides/slide14.xml" ContentType="application/vnd.openxmlformats-officedocument.presentationml.slide+xml"/>
  <Override PartName="/ppt/slides/slide109.xml" ContentType="application/vnd.openxmlformats-officedocument.presentationml.slide+xml"/>
  <Override PartName="/ppt/slides/slide52.xml" ContentType="application/vnd.openxmlformats-officedocument.presentationml.slide+xml"/>
  <Override PartName="/ppt/slides/slide49.xml" ContentType="application/vnd.openxmlformats-officedocument.presentationml.slide+xml"/>
  <Override PartName="/ppt/slides/slide68.xml" ContentType="application/vnd.openxmlformats-officedocument.presentationml.slide+xml"/>
  <Override PartName="/ppt/slides/slide33.xml" ContentType="application/vnd.openxmlformats-officedocument.presentationml.slide+xml"/>
  <Override PartName="/ppt/slides/slide87.xml" ContentType="application/vnd.openxmlformats-officedocument.presentationml.slide+xml"/>
  <Default Extension="bin" ContentType="application/vnd.openxmlformats-officedocument.presentationml.printerSettings"/>
  <Override PartName="/ppt/slideLayouts/slideLayout8.xml" ContentType="application/vnd.openxmlformats-officedocument.presentationml.slideLayout+xml"/>
  <Override PartName="/ppt/slides/slide92.xml" ContentType="application/vnd.openxmlformats-officedocument.presentationml.slide+xml"/>
  <Override PartName="/ppt/slides/slide100.xml" ContentType="application/vnd.openxmlformats-officedocument.presentationml.slide+xml"/>
  <Default Extension="wmf" ContentType="image/x-wmf"/>
  <Override PartName="/ppt/notesSlides/notesSlide2.xml" ContentType="application/vnd.openxmlformats-officedocument.presentationml.notesSlide+xml"/>
  <Override PartName="/ppt/slides/slide18.xml" ContentType="application/vnd.openxmlformats-officedocument.presentationml.slide+xml"/>
  <Override PartName="/ppt/slides/slide37.xml" ContentType="application/vnd.openxmlformats-officedocument.presentationml.slide+xml"/>
  <Override PartName="/ppt/slides/slide56.xml" ContentType="application/vnd.openxmlformats-officedocument.presentationml.slide+xml"/>
  <Override PartName="/ppt/slides/slide75.xml" ContentType="application/vnd.openxmlformats-officedocument.presentationml.slide+xml"/>
  <Override PartName="/ppt/slides/slide3.xml" ContentType="application/vnd.openxmlformats-officedocument.presentationml.slide+xml"/>
  <Override PartName="/ppt/slideLayouts/slideLayout1.xml" ContentType="application/vnd.openxmlformats-officedocument.presentationml.slideLayout+xml"/>
  <Override PartName="/ppt/slides/slide23.xml" ContentType="application/vnd.openxmlformats-officedocument.presentationml.slide+xml"/>
  <Override PartName="/ppt/slides/slide42.xml" ContentType="application/vnd.openxmlformats-officedocument.presentationml.slide+xml"/>
  <Override PartName="/ppt/slides/slide61.xml" ContentType="application/vnd.openxmlformats-officedocument.presentationml.slide+xml"/>
  <Override PartName="/ppt/slides/slide80.xml" ContentType="application/vnd.openxmlformats-officedocument.presentationml.slide+xml"/>
  <Override PartName="/ppt/theme/theme1.xml" ContentType="application/vnd.openxmlformats-officedocument.theme+xml"/>
  <Override PartName="/ppt/slideLayouts/slideLayout10.xml" ContentType="application/vnd.openxmlformats-officedocument.presentationml.slideLayout+xml"/>
  <Override PartName="/ppt/notesSlides/notesSlide6.xml" ContentType="application/vnd.openxmlformats-officedocument.presentationml.notesSlide+xml"/>
  <Override PartName="/ppt/slides/slide79.xml" ContentType="application/vnd.openxmlformats-officedocument.presentationml.slide+xml"/>
  <Override PartName="/ppt/slides/slide98.xml" ContentType="application/vnd.openxmlformats-officedocument.presentationml.slide+xml"/>
  <Override PartName="/ppt/slides/slide106.xml" ContentType="application/vnd.openxmlformats-officedocument.presentationml.slide+xml"/>
  <Override PartName="/ppt/slides/slide30.xml" ContentType="application/vnd.openxmlformats-officedocument.presentationml.slide+xml"/>
  <Override PartName="/ppt/slides/slide27.xml" ContentType="application/vnd.openxmlformats-officedocument.presentationml.slide+xml"/>
  <Override PartName="/ppt/slides/slide11.xml" ContentType="application/vnd.openxmlformats-officedocument.presentationml.slide+xml"/>
  <Override PartName="/ppt/slides/slide65.xml" ContentType="application/vnd.openxmlformats-officedocument.presentationml.slide+xml"/>
  <Override PartName="/ppt/slides/slide84.xml" ContentType="application/vnd.openxmlformats-officedocument.presentationml.slide+xml"/>
  <Override PartName="/ppt/slides/slide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slides/slide70.xml" ContentType="application/vnd.openxmlformats-officedocument.presentationml.slide+xml"/>
  <Override PartName="/ppt/slides/slide15.xml" ContentType="application/vnd.openxmlformats-officedocument.presentationml.slide+xml"/>
  <Override PartName="/ppt/slides/slide34.xml" ContentType="application/vnd.openxmlformats-officedocument.presentationml.slide+xml"/>
  <Override PartName="/ppt/slides/slide53.xml" ContentType="application/vnd.openxmlformats-officedocument.presentationml.slide+xml"/>
  <Override PartName="/ppt/slides/slide72.xml" ContentType="application/vnd.openxmlformats-officedocument.presentationml.slide+xml"/>
  <Override PartName="/ppt/slides/slide69.xml" ContentType="application/vnd.openxmlformats-officedocument.presentationml.slide+xml"/>
  <Override PartName="/ppt/slides/slide88.xml" ContentType="application/vnd.openxmlformats-officedocument.presentationml.slide+xml"/>
  <Override PartName="/ppt/slideLayouts/slideLayout9.xml" ContentType="application/vnd.openxmlformats-officedocument.presentationml.slideLayout+xml"/>
  <Override PartName="/ppt/slides/slide20.xml" ContentType="application/vnd.openxmlformats-officedocument.presentationml.slide+xml"/>
  <Override PartName="/ppt/presProps.xml" ContentType="application/vnd.openxmlformats-officedocument.presentationml.presProps+xml"/>
  <Override PartName="/ppt/slides/slide93.xml" ContentType="application/vnd.openxmlformats-officedocument.presentationml.slide+xml"/>
  <Override PartName="/ppt/slides/slide101.xml" ContentType="application/vnd.openxmlformats-officedocument.presentationml.slide+xml"/>
  <Override PartName="/ppt/notesSlides/notesSlide3.xml" ContentType="application/vnd.openxmlformats-officedocument.presentationml.notesSlide+xml"/>
  <Override PartName="/ppt/slides/slide19.xml" ContentType="application/vnd.openxmlformats-officedocument.presentationml.slide+xml"/>
  <Override PartName="/ppt/slides/slide38.xml" ContentType="application/vnd.openxmlformats-officedocument.presentationml.slide+xml"/>
  <Override PartName="/ppt/slides/slide57.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Layouts/slideLayout2.xml" ContentType="application/vnd.openxmlformats-officedocument.presentationml.slideLayout+xml"/>
  <Override PartName="/ppt/slides/slide24.xml" ContentType="application/vnd.openxmlformats-officedocument.presentationml.slide+xml"/>
  <Override PartName="/ppt/slides/slide43.xml" ContentType="application/vnd.openxmlformats-officedocument.presentationml.slide+xml"/>
  <Override PartName="/ppt/slides/slide62.xml" ContentType="application/vnd.openxmlformats-officedocument.presentationml.slide+xml"/>
  <Override PartName="/ppt/slides/slide81.xml" ContentType="application/vnd.openxmlformats-officedocument.presentationml.slide+xml"/>
  <Override PartName="/ppt/handoutMasters/handoutMaster1.xml" ContentType="application/vnd.openxmlformats-officedocument.presentationml.handoutMaster+xml"/>
  <Override PartName="/ppt/theme/theme2.xml" ContentType="application/vnd.openxmlformats-officedocument.theme+xml"/>
  <Override PartName="/ppt/slideLayouts/slideLayout11.xml" ContentType="application/vnd.openxmlformats-officedocument.presentationml.slideLayout+xml"/>
  <Override PartName="/docProps/core.xml" ContentType="application/vnd.openxmlformats-package.core-properties+xml"/>
  <Default Extension="jpeg" ContentType="image/jpeg"/>
  <Default Extension="vml" ContentType="application/vnd.openxmlformats-officedocument.vmlDrawing"/>
  <Override PartName="/ppt/slides/slide99.xml" ContentType="application/vnd.openxmlformats-officedocument.presentationml.slide+xml"/>
  <Override PartName="/ppt/slides/slide12.xml" ContentType="application/vnd.openxmlformats-officedocument.presentationml.slide+xml"/>
  <Override PartName="/ppt/slides/slide8.xml" ContentType="application/vnd.openxmlformats-officedocument.presentationml.slide+xml"/>
  <Override PartName="/ppt/slides/slide28.xml" ContentType="application/vnd.openxmlformats-officedocument.presentationml.slide+xml"/>
  <Override PartName="/ppt/slides/slide50.xml" ContentType="application/vnd.openxmlformats-officedocument.presentationml.slide+xml"/>
  <Override PartName="/ppt/slides/slide66.xml" ContentType="application/vnd.openxmlformats-officedocument.presentationml.slide+xml"/>
  <Override PartName="/ppt/slides/slide85.xml" ContentType="application/vnd.openxmlformats-officedocument.presentationml.slide+xml"/>
  <Override PartName="/ppt/slides/slide47.xml" ContentType="application/vnd.openxmlformats-officedocument.presentationml.slide+xml"/>
  <Override PartName="/ppt/slides/slide107.xml" ContentType="application/vnd.openxmlformats-officedocument.presentationml.slide+xml"/>
  <Override PartName="/ppt/slides/slide31.xml" ContentType="application/vnd.openxmlformats-officedocument.presentationml.slide+xml"/>
  <Override PartName="/ppt/slideLayouts/slideLayout6.xml" ContentType="application/vnd.openxmlformats-officedocument.presentationml.slideLayout+xml"/>
  <Override PartName="/ppt/slides/slide71.xml" ContentType="application/vnd.openxmlformats-officedocument.presentationml.slide+xml"/>
  <Override PartName="/ppt/slides/slide90.xml" ContentType="application/vnd.openxmlformats-officedocument.presentationml.slide+xml"/>
  <Default Extension="rels" ContentType="application/vnd.openxmlformats-package.relationships+xml"/>
  <Override PartName="/ppt/slides/slide16.xml" ContentType="application/vnd.openxmlformats-officedocument.presentationml.slide+xml"/>
  <Override PartName="/ppt/slides/slide35.xml" ContentType="application/vnd.openxmlformats-officedocument.presentationml.slide+xml"/>
  <Override PartName="/ppt/slides/slide54.xml" ContentType="application/vnd.openxmlformats-officedocument.presentationml.slide+xml"/>
  <Override PartName="/ppt/slides/slide73.xml" ContentType="application/vnd.openxmlformats-officedocument.presentationml.slide+xml"/>
  <Override PartName="/ppt/slides/slide1.xml" ContentType="application/vnd.openxmlformats-officedocument.presentationml.slide+xml"/>
  <Override PartName="/ppt/slides/slide89.xml" ContentType="application/vnd.openxmlformats-officedocument.presentationml.slide+xml"/>
  <Override PartName="/ppt/slides/slide21.xml" ContentType="application/vnd.openxmlformats-officedocument.presentationml.slide+xml"/>
  <Override PartName="/ppt/slides/slide40.xml" ContentType="application/vnd.openxmlformats-officedocument.presentationml.slide+xml"/>
  <Override PartName="/ppt/slides/slide94.xml" ContentType="application/vnd.openxmlformats-officedocument.presentationml.slide+xml"/>
  <Override PartName="/ppt/slides/slide102.xml" ContentType="application/vnd.openxmlformats-officedocument.presentationml.slide+xml"/>
  <Override PartName="/ppt/notesSlides/notesSlide4.xml" ContentType="application/vnd.openxmlformats-officedocument.presentationml.notesSlide+xml"/>
  <Override PartName="/ppt/slides/slide39.xml" ContentType="application/vnd.openxmlformats-officedocument.presentationml.slide+xml"/>
  <Override PartName="/ppt/slides/slide58.xml" ContentType="application/vnd.openxmlformats-officedocument.presentationml.slide+xml"/>
  <Override PartName="/ppt/slides/slide77.xml" ContentType="application/vnd.openxmlformats-officedocument.presentationml.slide+xml"/>
  <Override PartName="/ppt/slides/slide5.xml" ContentType="application/vnd.openxmlformats-officedocument.presentationml.slide+xml"/>
  <Override PartName="/ppt/slideMasters/slideMaster1.xml" ContentType="application/vnd.openxmlformats-officedocument.presentationml.slideMaster+xml"/>
  <Override PartName="/ppt/slides/slide104.xml" ContentType="application/vnd.openxmlformats-officedocument.presentationml.slide+xml"/>
  <Override PartName="/ppt/slides/slide25.xml" ContentType="application/vnd.openxmlformats-officedocument.presentationml.slide+xml"/>
  <Override PartName="/ppt/slides/slide44.xml" ContentType="application/vnd.openxmlformats-officedocument.presentationml.slide+xml"/>
  <Override PartName="/ppt/slides/slide96.xml" ContentType="application/vnd.openxmlformats-officedocument.presentationml.slide+xml"/>
  <Override PartName="/ppt/slides/slide82.xml" ContentType="application/vnd.openxmlformats-officedocument.presentationml.slide+xml"/>
  <Override PartName="/ppt/slides/slide63.xml" ContentType="application/vnd.openxmlformats-officedocument.presentationml.slide+xml"/>
  <Override PartName="/ppt/slideLayouts/slideLayout3.xml" ContentType="application/vnd.openxmlformats-officedocument.presentationml.slideLayout+xml"/>
  <Override PartName="/ppt/theme/theme3.xml" ContentType="application/vnd.openxmlformats-officedocument.theme+xml"/>
  <Override PartName="/ppt/slides/slide9.xml" ContentType="application/vnd.openxmlformats-officedocument.presentationml.slide+xml"/>
  <Override PartName="/ppt/slides/slide13.xml" ContentType="application/vnd.openxmlformats-officedocument.presentationml.slide+xml"/>
  <Default Extension="xml" ContentType="application/xml"/>
  <Override PartName="/ppt/slides/slide51.xml" ContentType="application/vnd.openxmlformats-officedocument.presentationml.slide+xml"/>
  <Override PartName="/ppt/slides/slide48.xml" ContentType="application/vnd.openxmlformats-officedocument.presentationml.slide+xml"/>
  <Override PartName="/ppt/slides/slide67.xml" ContentType="application/vnd.openxmlformats-officedocument.presentationml.slide+xml"/>
  <Override PartName="/ppt/slides/slide108.xml" ContentType="application/vnd.openxmlformats-officedocument.presentationml.slide+xml"/>
  <Override PartName="/ppt/slides/slide32.xml" ContentType="application/vnd.openxmlformats-officedocument.presentationml.slide+xml"/>
  <Override PartName="/ppt/slides/slide29.xml" ContentType="application/vnd.openxmlformats-officedocument.presentationml.slide+xml"/>
  <Override PartName="/ppt/viewProps.xml" ContentType="application/vnd.openxmlformats-officedocument.presentationml.viewProps+xml"/>
  <Override PartName="/ppt/slides/slide86.xml" ContentType="application/vnd.openxmlformats-officedocument.presentationml.slide+xml"/>
  <Override PartName="/ppt/tableStyles.xml" ContentType="application/vnd.openxmlformats-officedocument.presentationml.tableStyles+xml"/>
  <Override PartName="/ppt/slideLayouts/slideLayout7.xml" ContentType="application/vnd.openxmlformats-officedocument.presentationml.slideLayout+xml"/>
  <Override PartName="/ppt/slides/slide91.xml" ContentType="application/vnd.openxmlformats-officedocument.presentationml.slide+xml"/>
  <Override PartName="/ppt/notesMasters/notesMaster1.xml" ContentType="application/vnd.openxmlformats-officedocument.presentationml.notesMaster+xml"/>
  <Override PartName="/docProps/app.xml" ContentType="application/vnd.openxmlformats-officedocument.extended-properties+xml"/>
  <Override PartName="/ppt/presentation.xml" ContentType="application/vnd.openxmlformats-officedocument.presentationml.presentation.main+xml"/>
  <Override PartName="/ppt/slides/slide17.xml" ContentType="application/vnd.openxmlformats-officedocument.presentationml.slide+xml"/>
  <Override PartName="/ppt/slides/slide36.xml" ContentType="application/vnd.openxmlformats-officedocument.presentationml.slide+xml"/>
  <Override PartName="/ppt/slides/slide55.xml" ContentType="application/vnd.openxmlformats-officedocument.presentationml.slide+xml"/>
  <Override PartName="/ppt/slides/slide74.xml" ContentType="application/vnd.openxmlformats-officedocument.presentationml.slide+xml"/>
  <Override PartName="/ppt/slides/slide2.xml" ContentType="application/vnd.openxmlformats-officedocument.presentationml.slide+xml"/>
  <Override PartName="/ppt/notesSlides/notesSlide1.xml" ContentType="application/vnd.openxmlformats-officedocument.presentationml.notesSlide+xml"/>
  <Override PartName="/ppt/slides/slide22.xml" ContentType="application/vnd.openxmlformats-officedocument.presentationml.slide+xml"/>
  <Override PartName="/ppt/slides/slide41.xml" ContentType="application/vnd.openxmlformats-officedocument.presentationml.slide+xml"/>
  <Override PartName="/ppt/slides/slide60.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notesSlides/notesSlide5.xml" ContentType="application/vnd.openxmlformats-officedocument.presentationml.notesSlide+xml"/>
  <Override PartName="/ppt/slides/slide59.xml" ContentType="application/vnd.openxmlformats-officedocument.presentationml.slide+xml"/>
  <Override PartName="/ppt/slides/slide78.xml" ContentType="application/vnd.openxmlformats-officedocument.presentationml.slide+xml"/>
  <Override PartName="/ppt/slides/slide97.xml" ContentType="application/vnd.openxmlformats-officedocument.presentationml.slide+xml"/>
  <Override PartName="/ppt/slides/slide105.xml" ContentType="application/vnd.openxmlformats-officedocument.presentationml.slide+xml"/>
  <Override PartName="/ppt/slides/slide10.xml" ContentType="application/vnd.openxmlformats-officedocument.presentationml.slide+xml"/>
  <Override PartName="/ppt/slides/slide26.xml" ContentType="application/vnd.openxmlformats-officedocument.presentationml.slide+xml"/>
  <Override PartName="/ppt/slides/slide45.xml" ContentType="application/vnd.openxmlformats-officedocument.presentationml.slide+xml"/>
  <Override PartName="/ppt/slides/slide64.xml" ContentType="application/vnd.openxmlformats-officedocument.presentationml.slide+xml"/>
  <Override PartName="/ppt/slides/slide83.xml" ContentType="application/vnd.openxmlformats-officedocument.presentationml.slide+xml"/>
  <Override PartName="/ppt/slides/slide6.xml" ContentType="application/vnd.openxmlformats-officedocument.presentationml.slide+xml"/>
  <Override PartName="/ppt/slideLayouts/slideLayout4.xml" ContentType="application/vnd.openxmlformats-officedocument.presentationml.slideLayout+xml"/>
  <Override PartName="/ppt/embeddings/Microsoft_Equation1.bin" ContentType="application/vnd.openxmlformats-officedocument.oleObject"/>
  <Default Extension="pdf" ContentType="application/pdf"/>
  <Default Extension="png" ContentType="image/png"/>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111"/>
  </p:notesMasterIdLst>
  <p:handoutMasterIdLst>
    <p:handoutMasterId r:id="rId112"/>
  </p:handoutMasterIdLst>
  <p:sldIdLst>
    <p:sldId id="256" r:id="rId2"/>
    <p:sldId id="371" r:id="rId3"/>
    <p:sldId id="310" r:id="rId4"/>
    <p:sldId id="311" r:id="rId5"/>
    <p:sldId id="312" r:id="rId6"/>
    <p:sldId id="313" r:id="rId7"/>
    <p:sldId id="314" r:id="rId8"/>
    <p:sldId id="315" r:id="rId9"/>
    <p:sldId id="316" r:id="rId10"/>
    <p:sldId id="317" r:id="rId11"/>
    <p:sldId id="257" r:id="rId12"/>
    <p:sldId id="274" r:id="rId13"/>
    <p:sldId id="275" r:id="rId14"/>
    <p:sldId id="276" r:id="rId15"/>
    <p:sldId id="260" r:id="rId16"/>
    <p:sldId id="261" r:id="rId17"/>
    <p:sldId id="263" r:id="rId18"/>
    <p:sldId id="277" r:id="rId19"/>
    <p:sldId id="265" r:id="rId20"/>
    <p:sldId id="266" r:id="rId21"/>
    <p:sldId id="269" r:id="rId22"/>
    <p:sldId id="279" r:id="rId23"/>
    <p:sldId id="281" r:id="rId24"/>
    <p:sldId id="280" r:id="rId25"/>
    <p:sldId id="282" r:id="rId26"/>
    <p:sldId id="283" r:id="rId27"/>
    <p:sldId id="284" r:id="rId28"/>
    <p:sldId id="270" r:id="rId29"/>
    <p:sldId id="286" r:id="rId30"/>
    <p:sldId id="373" r:id="rId31"/>
    <p:sldId id="287" r:id="rId32"/>
    <p:sldId id="288" r:id="rId33"/>
    <p:sldId id="289" r:id="rId34"/>
    <p:sldId id="290" r:id="rId35"/>
    <p:sldId id="258" r:id="rId36"/>
    <p:sldId id="294" r:id="rId37"/>
    <p:sldId id="383" r:id="rId38"/>
    <p:sldId id="299" r:id="rId39"/>
    <p:sldId id="301" r:id="rId40"/>
    <p:sldId id="384" r:id="rId41"/>
    <p:sldId id="303" r:id="rId42"/>
    <p:sldId id="304" r:id="rId43"/>
    <p:sldId id="305" r:id="rId44"/>
    <p:sldId id="306" r:id="rId45"/>
    <p:sldId id="308" r:id="rId46"/>
    <p:sldId id="307" r:id="rId47"/>
    <p:sldId id="309" r:id="rId48"/>
    <p:sldId id="318" r:id="rId49"/>
    <p:sldId id="319" r:id="rId50"/>
    <p:sldId id="320" r:id="rId51"/>
    <p:sldId id="321" r:id="rId52"/>
    <p:sldId id="324" r:id="rId53"/>
    <p:sldId id="323" r:id="rId54"/>
    <p:sldId id="325" r:id="rId55"/>
    <p:sldId id="326" r:id="rId56"/>
    <p:sldId id="330" r:id="rId57"/>
    <p:sldId id="327" r:id="rId58"/>
    <p:sldId id="331" r:id="rId59"/>
    <p:sldId id="385" r:id="rId60"/>
    <p:sldId id="329" r:id="rId61"/>
    <p:sldId id="386" r:id="rId62"/>
    <p:sldId id="332" r:id="rId63"/>
    <p:sldId id="333" r:id="rId64"/>
    <p:sldId id="334" r:id="rId65"/>
    <p:sldId id="338" r:id="rId66"/>
    <p:sldId id="336" r:id="rId67"/>
    <p:sldId id="337" r:id="rId68"/>
    <p:sldId id="339" r:id="rId69"/>
    <p:sldId id="292" r:id="rId70"/>
    <p:sldId id="341" r:id="rId71"/>
    <p:sldId id="345" r:id="rId72"/>
    <p:sldId id="346" r:id="rId73"/>
    <p:sldId id="347" r:id="rId74"/>
    <p:sldId id="342" r:id="rId75"/>
    <p:sldId id="348" r:id="rId76"/>
    <p:sldId id="349" r:id="rId77"/>
    <p:sldId id="343" r:id="rId78"/>
    <p:sldId id="344" r:id="rId79"/>
    <p:sldId id="350" r:id="rId80"/>
    <p:sldId id="387" r:id="rId81"/>
    <p:sldId id="388" r:id="rId82"/>
    <p:sldId id="353" r:id="rId83"/>
    <p:sldId id="355" r:id="rId84"/>
    <p:sldId id="354" r:id="rId85"/>
    <p:sldId id="356" r:id="rId86"/>
    <p:sldId id="359" r:id="rId87"/>
    <p:sldId id="357" r:id="rId88"/>
    <p:sldId id="358" r:id="rId89"/>
    <p:sldId id="360" r:id="rId90"/>
    <p:sldId id="361" r:id="rId91"/>
    <p:sldId id="363" r:id="rId92"/>
    <p:sldId id="389" r:id="rId93"/>
    <p:sldId id="366" r:id="rId94"/>
    <p:sldId id="367" r:id="rId95"/>
    <p:sldId id="368" r:id="rId96"/>
    <p:sldId id="364" r:id="rId97"/>
    <p:sldId id="365" r:id="rId98"/>
    <p:sldId id="369" r:id="rId99"/>
    <p:sldId id="370" r:id="rId100"/>
    <p:sldId id="374" r:id="rId101"/>
    <p:sldId id="375" r:id="rId102"/>
    <p:sldId id="376" r:id="rId103"/>
    <p:sldId id="377" r:id="rId104"/>
    <p:sldId id="379" r:id="rId105"/>
    <p:sldId id="380" r:id="rId106"/>
    <p:sldId id="291" r:id="rId107"/>
    <p:sldId id="381" r:id="rId108"/>
    <p:sldId id="382" r:id="rId109"/>
    <p:sldId id="372" r:id="rId11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prnWhat="handouts6" frameSlides="1"/>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vertBarState="maximized">
    <p:restoredLeft sz="15620"/>
    <p:restoredTop sz="94660"/>
  </p:normalViewPr>
  <p:slideViewPr>
    <p:cSldViewPr snapToGrid="0" snapToObjects="1">
      <p:cViewPr>
        <p:scale>
          <a:sx n="100" d="100"/>
          <a:sy n="100" d="100"/>
        </p:scale>
        <p:origin x="-2368" y="-94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2808"/>
    </p:cViewPr>
  </p:sorterViewPr>
  <p:gridSpacing cx="78028800" cy="780288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slide" Target="slides/slide109.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notesMaster" Target="notesMasters/notesMaster1.xml"/><Relationship Id="rId112" Type="http://schemas.openxmlformats.org/officeDocument/2006/relationships/handoutMaster" Target="handoutMasters/handoutMaster1.xml"/><Relationship Id="rId113" Type="http://schemas.openxmlformats.org/officeDocument/2006/relationships/printerSettings" Target="printerSettings/printerSettings1.bin"/><Relationship Id="rId114" Type="http://schemas.openxmlformats.org/officeDocument/2006/relationships/presProps" Target="presProps.xml"/><Relationship Id="rId115" Type="http://schemas.openxmlformats.org/officeDocument/2006/relationships/viewProps" Target="viewProps.xml"/><Relationship Id="rId116" Type="http://schemas.openxmlformats.org/officeDocument/2006/relationships/theme" Target="theme/theme1.xml"/><Relationship Id="rId11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smtClean="0"/>
              <a:t>Hirsch, 1May2012</a:t>
            </a: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r>
              <a:rPr lang="en-US" smtClean="0"/>
              <a:t>5/7/12</a:t>
            </a:r>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smtClean="0"/>
              <a:t>WRTDS NWQMC course</a:t>
            </a: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86B779-B732-624B-BAF1-B278E47C9829}" type="slidenum">
              <a:rPr lang="en-US" smtClean="0"/>
              <a:pPr/>
              <a:t>‹#›</a:t>
            </a:fld>
            <a:endParaRPr lang="en-US"/>
          </a:p>
        </p:txBody>
      </p:sp>
    </p:spTree>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smtClean="0"/>
              <a:t>Hirsch, 1May2012</a:t>
            </a: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r>
              <a:rPr lang="en-US" smtClean="0"/>
              <a:t>5/7/12</a:t>
            </a:r>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US" smtClean="0"/>
              <a:t>WRTDS NWQMC course</a:t>
            </a: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CB76647-1687-7B45-9635-F5467F9FB428}" type="slidenum">
              <a:rPr lang="en-US" smtClean="0"/>
              <a:pPr/>
              <a:t>‹#›</a:t>
            </a:fld>
            <a:endParaRPr lang="en-US"/>
          </a:p>
        </p:txBody>
      </p:sp>
    </p:spTree>
  </p:cSld>
  <p:clrMap bg1="lt1" tx1="dk1" bg2="lt2" tx2="dk2" accent1="accent1" accent2="accent2" accent3="accent3" accent4="accent4" accent5="accent5" accent6="accent6" hlink="hlink" folHlink="folHlink"/>
  <p:hf/>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CB76647-1687-7B45-9635-F5467F9FB428}" type="slidenum">
              <a:rPr lang="en-US" smtClean="0"/>
              <a:pPr/>
              <a:t>1</a:t>
            </a:fld>
            <a:endParaRPr lang="en-US"/>
          </a:p>
        </p:txBody>
      </p:sp>
      <p:sp>
        <p:nvSpPr>
          <p:cNvPr id="5" name="Footer Placeholder 4"/>
          <p:cNvSpPr>
            <a:spLocks noGrp="1"/>
          </p:cNvSpPr>
          <p:nvPr>
            <p:ph type="ftr" sz="quarter" idx="11"/>
          </p:nvPr>
        </p:nvSpPr>
        <p:spPr/>
        <p:txBody>
          <a:bodyPr/>
          <a:lstStyle/>
          <a:p>
            <a:r>
              <a:rPr lang="en-US" smtClean="0"/>
              <a:t>WRTDS NWQMC course</a:t>
            </a:r>
            <a:endParaRPr lang="en-US"/>
          </a:p>
        </p:txBody>
      </p:sp>
      <p:sp>
        <p:nvSpPr>
          <p:cNvPr id="6" name="Header Placeholder 5"/>
          <p:cNvSpPr>
            <a:spLocks noGrp="1"/>
          </p:cNvSpPr>
          <p:nvPr>
            <p:ph type="hdr" sz="quarter" idx="12"/>
          </p:nvPr>
        </p:nvSpPr>
        <p:spPr/>
        <p:txBody>
          <a:bodyPr/>
          <a:lstStyle/>
          <a:p>
            <a:r>
              <a:rPr lang="en-US" smtClean="0"/>
              <a:t>Hirsch, 1May2012</a:t>
            </a:r>
            <a:endParaRPr lang="en-US"/>
          </a:p>
        </p:txBody>
      </p:sp>
      <p:sp>
        <p:nvSpPr>
          <p:cNvPr id="7" name="Date Placeholder 6"/>
          <p:cNvSpPr>
            <a:spLocks noGrp="1"/>
          </p:cNvSpPr>
          <p:nvPr>
            <p:ph type="dt" idx="13"/>
          </p:nvPr>
        </p:nvSpPr>
        <p:spPr/>
        <p:txBody>
          <a:bodyPr/>
          <a:lstStyle/>
          <a:p>
            <a:r>
              <a:rPr lang="en-US" smtClean="0"/>
              <a:t>5/7/12</a:t>
            </a: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CB76647-1687-7B45-9635-F5467F9FB428}" type="slidenum">
              <a:rPr lang="en-US" smtClean="0"/>
              <a:pPr/>
              <a:t>2</a:t>
            </a:fld>
            <a:endParaRPr lang="en-US"/>
          </a:p>
        </p:txBody>
      </p:sp>
      <p:sp>
        <p:nvSpPr>
          <p:cNvPr id="5" name="Footer Placeholder 4"/>
          <p:cNvSpPr>
            <a:spLocks noGrp="1"/>
          </p:cNvSpPr>
          <p:nvPr>
            <p:ph type="ftr" sz="quarter" idx="11"/>
          </p:nvPr>
        </p:nvSpPr>
        <p:spPr/>
        <p:txBody>
          <a:bodyPr/>
          <a:lstStyle/>
          <a:p>
            <a:r>
              <a:rPr lang="en-US" smtClean="0"/>
              <a:t>WRTDS NWQMC course</a:t>
            </a:r>
            <a:endParaRPr lang="en-US"/>
          </a:p>
        </p:txBody>
      </p:sp>
      <p:sp>
        <p:nvSpPr>
          <p:cNvPr id="6" name="Header Placeholder 5"/>
          <p:cNvSpPr>
            <a:spLocks noGrp="1"/>
          </p:cNvSpPr>
          <p:nvPr>
            <p:ph type="hdr" sz="quarter" idx="12"/>
          </p:nvPr>
        </p:nvSpPr>
        <p:spPr/>
        <p:txBody>
          <a:bodyPr/>
          <a:lstStyle/>
          <a:p>
            <a:r>
              <a:rPr lang="en-US" smtClean="0"/>
              <a:t>Hirsch, 1May2012</a:t>
            </a:r>
            <a:endParaRPr lang="en-US"/>
          </a:p>
        </p:txBody>
      </p:sp>
      <p:sp>
        <p:nvSpPr>
          <p:cNvPr id="7" name="Date Placeholder 6"/>
          <p:cNvSpPr>
            <a:spLocks noGrp="1"/>
          </p:cNvSpPr>
          <p:nvPr>
            <p:ph type="dt" idx="13"/>
          </p:nvPr>
        </p:nvSpPr>
        <p:spPr/>
        <p:txBody>
          <a:bodyPr/>
          <a:lstStyle/>
          <a:p>
            <a:r>
              <a:rPr lang="en-US" smtClean="0"/>
              <a:t>5/7/12</a:t>
            </a: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noFill/>
          <a:ln w="9525"/>
        </p:spPr>
        <p:txBody>
          <a:bodyPr/>
          <a:lstStyle/>
          <a:p>
            <a:endParaRPr lang="en-US">
              <a:latin typeface="Times New Roman" pitchFamily="-65" charset="0"/>
              <a:ea typeface="ＭＳ Ｐゴシック" pitchFamily="-65" charset="-128"/>
            </a:endParaRPr>
          </a:p>
        </p:txBody>
      </p:sp>
      <p:sp>
        <p:nvSpPr>
          <p:cNvPr id="4" name="Footer Placeholder 3"/>
          <p:cNvSpPr>
            <a:spLocks noGrp="1"/>
          </p:cNvSpPr>
          <p:nvPr>
            <p:ph type="ftr" sz="quarter" idx="10"/>
          </p:nvPr>
        </p:nvSpPr>
        <p:spPr/>
        <p:txBody>
          <a:bodyPr/>
          <a:lstStyle/>
          <a:p>
            <a:r>
              <a:rPr lang="en-US" smtClean="0"/>
              <a:t>WRTDS NWQMC course</a:t>
            </a:r>
            <a:endParaRPr lang="en-US"/>
          </a:p>
        </p:txBody>
      </p:sp>
      <p:sp>
        <p:nvSpPr>
          <p:cNvPr id="5" name="Header Placeholder 4"/>
          <p:cNvSpPr>
            <a:spLocks noGrp="1"/>
          </p:cNvSpPr>
          <p:nvPr>
            <p:ph type="hdr" sz="quarter" idx="11"/>
          </p:nvPr>
        </p:nvSpPr>
        <p:spPr/>
        <p:txBody>
          <a:bodyPr/>
          <a:lstStyle/>
          <a:p>
            <a:r>
              <a:rPr lang="en-US" smtClean="0"/>
              <a:t>Hirsch, 1May2012</a:t>
            </a:r>
            <a:endParaRPr lang="en-US"/>
          </a:p>
        </p:txBody>
      </p:sp>
      <p:sp>
        <p:nvSpPr>
          <p:cNvPr id="6" name="Date Placeholder 5"/>
          <p:cNvSpPr>
            <a:spLocks noGrp="1"/>
          </p:cNvSpPr>
          <p:nvPr>
            <p:ph type="dt" idx="12"/>
          </p:nvPr>
        </p:nvSpPr>
        <p:spPr/>
        <p:txBody>
          <a:bodyPr/>
          <a:lstStyle/>
          <a:p>
            <a:r>
              <a:rPr lang="en-US" smtClean="0"/>
              <a:t>5/7/12</a:t>
            </a: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Hirsch, 1May2012</a:t>
            </a:r>
            <a:endParaRPr lang="en-US"/>
          </a:p>
        </p:txBody>
      </p:sp>
      <p:sp>
        <p:nvSpPr>
          <p:cNvPr id="5" name="Footer Placeholder 4"/>
          <p:cNvSpPr>
            <a:spLocks noGrp="1"/>
          </p:cNvSpPr>
          <p:nvPr>
            <p:ph type="ftr" sz="quarter" idx="11"/>
          </p:nvPr>
        </p:nvSpPr>
        <p:spPr/>
        <p:txBody>
          <a:bodyPr/>
          <a:lstStyle/>
          <a:p>
            <a:r>
              <a:rPr lang="en-US" smtClean="0"/>
              <a:t>WRTDS NWQMC course</a:t>
            </a:r>
            <a:endParaRPr lang="en-US"/>
          </a:p>
        </p:txBody>
      </p:sp>
      <p:sp>
        <p:nvSpPr>
          <p:cNvPr id="6" name="Slide Number Placeholder 5"/>
          <p:cNvSpPr>
            <a:spLocks noGrp="1"/>
          </p:cNvSpPr>
          <p:nvPr>
            <p:ph type="sldNum" sz="quarter" idx="12"/>
          </p:nvPr>
        </p:nvSpPr>
        <p:spPr/>
        <p:txBody>
          <a:bodyPr/>
          <a:lstStyle/>
          <a:p>
            <a:fld id="{2CB76647-1687-7B45-9635-F5467F9FB428}" type="slidenum">
              <a:rPr lang="en-US" smtClean="0"/>
              <a:pPr/>
              <a:t>93</a:t>
            </a:fld>
            <a:endParaRPr lang="en-US"/>
          </a:p>
        </p:txBody>
      </p:sp>
      <p:sp>
        <p:nvSpPr>
          <p:cNvPr id="7" name="Date Placeholder 6"/>
          <p:cNvSpPr>
            <a:spLocks noGrp="1"/>
          </p:cNvSpPr>
          <p:nvPr>
            <p:ph type="dt" idx="13"/>
          </p:nvPr>
        </p:nvSpPr>
        <p:spPr/>
        <p:txBody>
          <a:bodyPr/>
          <a:lstStyle/>
          <a:p>
            <a:r>
              <a:rPr lang="en-US" smtClean="0"/>
              <a:t>5/7/12</a:t>
            </a: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CB76647-1687-7B45-9635-F5467F9FB428}" type="slidenum">
              <a:rPr lang="en-US" smtClean="0"/>
              <a:pPr/>
              <a:t>106</a:t>
            </a:fld>
            <a:endParaRPr lang="en-US"/>
          </a:p>
        </p:txBody>
      </p:sp>
      <p:sp>
        <p:nvSpPr>
          <p:cNvPr id="5" name="Footer Placeholder 4"/>
          <p:cNvSpPr>
            <a:spLocks noGrp="1"/>
          </p:cNvSpPr>
          <p:nvPr>
            <p:ph type="ftr" sz="quarter" idx="11"/>
          </p:nvPr>
        </p:nvSpPr>
        <p:spPr/>
        <p:txBody>
          <a:bodyPr/>
          <a:lstStyle/>
          <a:p>
            <a:r>
              <a:rPr lang="en-US" smtClean="0"/>
              <a:t>WRTDS NWQMC course</a:t>
            </a:r>
            <a:endParaRPr lang="en-US"/>
          </a:p>
        </p:txBody>
      </p:sp>
      <p:sp>
        <p:nvSpPr>
          <p:cNvPr id="6" name="Header Placeholder 5"/>
          <p:cNvSpPr>
            <a:spLocks noGrp="1"/>
          </p:cNvSpPr>
          <p:nvPr>
            <p:ph type="hdr" sz="quarter" idx="12"/>
          </p:nvPr>
        </p:nvSpPr>
        <p:spPr/>
        <p:txBody>
          <a:bodyPr/>
          <a:lstStyle/>
          <a:p>
            <a:r>
              <a:rPr lang="en-US" smtClean="0"/>
              <a:t>Hirsch, 1May2012</a:t>
            </a:r>
            <a:endParaRPr lang="en-US"/>
          </a:p>
        </p:txBody>
      </p:sp>
      <p:sp>
        <p:nvSpPr>
          <p:cNvPr id="7" name="Date Placeholder 6"/>
          <p:cNvSpPr>
            <a:spLocks noGrp="1"/>
          </p:cNvSpPr>
          <p:nvPr>
            <p:ph type="dt" idx="13"/>
          </p:nvPr>
        </p:nvSpPr>
        <p:spPr/>
        <p:txBody>
          <a:bodyPr/>
          <a:lstStyle/>
          <a:p>
            <a:r>
              <a:rPr lang="en-US" smtClean="0"/>
              <a:t>5/7/12</a:t>
            </a: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CB76647-1687-7B45-9635-F5467F9FB428}" type="slidenum">
              <a:rPr lang="en-US" smtClean="0"/>
              <a:pPr/>
              <a:t>109</a:t>
            </a:fld>
            <a:endParaRPr lang="en-US"/>
          </a:p>
        </p:txBody>
      </p:sp>
      <p:sp>
        <p:nvSpPr>
          <p:cNvPr id="5" name="Footer Placeholder 4"/>
          <p:cNvSpPr>
            <a:spLocks noGrp="1"/>
          </p:cNvSpPr>
          <p:nvPr>
            <p:ph type="ftr" sz="quarter" idx="11"/>
          </p:nvPr>
        </p:nvSpPr>
        <p:spPr/>
        <p:txBody>
          <a:bodyPr/>
          <a:lstStyle/>
          <a:p>
            <a:r>
              <a:rPr lang="en-US" smtClean="0"/>
              <a:t>WRTDS NWQMC course</a:t>
            </a:r>
            <a:endParaRPr lang="en-US"/>
          </a:p>
        </p:txBody>
      </p:sp>
      <p:sp>
        <p:nvSpPr>
          <p:cNvPr id="6" name="Header Placeholder 5"/>
          <p:cNvSpPr>
            <a:spLocks noGrp="1"/>
          </p:cNvSpPr>
          <p:nvPr>
            <p:ph type="hdr" sz="quarter" idx="12"/>
          </p:nvPr>
        </p:nvSpPr>
        <p:spPr/>
        <p:txBody>
          <a:bodyPr/>
          <a:lstStyle/>
          <a:p>
            <a:r>
              <a:rPr lang="en-US" smtClean="0"/>
              <a:t>Hirsch, 1May2012</a:t>
            </a:r>
            <a:endParaRPr lang="en-US"/>
          </a:p>
        </p:txBody>
      </p:sp>
      <p:sp>
        <p:nvSpPr>
          <p:cNvPr id="7" name="Date Placeholder 6"/>
          <p:cNvSpPr>
            <a:spLocks noGrp="1"/>
          </p:cNvSpPr>
          <p:nvPr>
            <p:ph type="dt" idx="13"/>
          </p:nvPr>
        </p:nvSpPr>
        <p:spPr/>
        <p:txBody>
          <a:bodyPr/>
          <a:lstStyle/>
          <a:p>
            <a:r>
              <a:rPr lang="en-US" smtClean="0"/>
              <a:t>5/7/12</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8049471-5059-9345-BC02-0D7C8102A14B}" type="datetime1">
              <a:rPr lang="en-US" smtClean="0"/>
              <a:t>5/7/12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BD8A87-FCB2-FD49-9BF3-D7BB3414EAE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4AB7C5-AFE9-8840-AFA4-54AB755BB2F1}" type="datetime1">
              <a:rPr lang="en-US" smtClean="0"/>
              <a:t>5/7/12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BD8A87-FCB2-FD49-9BF3-D7BB3414EAE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318AC1B-FFD7-354D-9613-8EDB846B0A3C}" type="datetime1">
              <a:rPr lang="en-US" smtClean="0"/>
              <a:t>5/7/12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BD8A87-FCB2-FD49-9BF3-D7BB3414EAE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11AA3F-CD90-2841-A4A5-2CB702C47865}" type="datetime1">
              <a:rPr lang="en-US" smtClean="0"/>
              <a:t>5/7/12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BD8A87-FCB2-FD49-9BF3-D7BB3414EAE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544092E-9DC0-4B4B-800F-E48537A93613}" type="datetime1">
              <a:rPr lang="en-US" smtClean="0"/>
              <a:t>5/7/12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BD8A87-FCB2-FD49-9BF3-D7BB3414EAE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CFF62A9-7767-4E45-A90F-4B60FC545247}" type="datetime1">
              <a:rPr lang="en-US" smtClean="0"/>
              <a:t>5/7/12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BD8A87-FCB2-FD49-9BF3-D7BB3414EAE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4E1108E-5006-E14A-8AC1-7A711896C7F7}" type="datetime1">
              <a:rPr lang="en-US" smtClean="0"/>
              <a:t>5/7/12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BD8A87-FCB2-FD49-9BF3-D7BB3414EAE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AA1ADFE-3C05-074B-8637-E161ED36471E}" type="datetime1">
              <a:rPr lang="en-US" smtClean="0"/>
              <a:t>5/7/12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BD8A87-FCB2-FD49-9BF3-D7BB3414EAE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AED143-3FEB-8A49-A324-5A983017F7C3}" type="datetime1">
              <a:rPr lang="en-US" smtClean="0"/>
              <a:t>5/7/12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BD8A87-FCB2-FD49-9BF3-D7BB3414EAE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E4C90FD-CAA0-3E4A-87B9-BCDDA38EBA42}" type="datetime1">
              <a:rPr lang="en-US" smtClean="0"/>
              <a:t>5/7/12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BD8A87-FCB2-FD49-9BF3-D7BB3414EAE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0C47247-4597-1243-8534-CC0F91E14E24}" type="datetime1">
              <a:rPr lang="en-US" smtClean="0"/>
              <a:t>5/7/12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BD8A87-FCB2-FD49-9BF3-D7BB3414EAE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EBCF99-2F7F-5C4A-981F-F102433B6FD6}" type="datetime1">
              <a:rPr lang="en-US" smtClean="0"/>
              <a:t>5/7/12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BD8A87-FCB2-FD49-9BF3-D7BB3414EAE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8.pdf"/><Relationship Id="rId3" Type="http://schemas.openxmlformats.org/officeDocument/2006/relationships/image" Target="../media/image119.png"/></Relationships>
</file>

<file path=ppt/slides/_rels/slide101.xml.rels><?xml version="1.0" encoding="UTF-8" standalone="yes"?>
<Relationships xmlns="http://schemas.openxmlformats.org/package/2006/relationships"><Relationship Id="rId3" Type="http://schemas.openxmlformats.org/officeDocument/2006/relationships/image" Target="../media/image121.png"/><Relationship Id="rId4" Type="http://schemas.openxmlformats.org/officeDocument/2006/relationships/image" Target="../media/image122.pdf"/><Relationship Id="rId5" Type="http://schemas.openxmlformats.org/officeDocument/2006/relationships/image" Target="../media/image123.png"/><Relationship Id="rId1" Type="http://schemas.openxmlformats.org/officeDocument/2006/relationships/slideLayout" Target="../slideLayouts/slideLayout2.xml"/><Relationship Id="rId2" Type="http://schemas.openxmlformats.org/officeDocument/2006/relationships/image" Target="../media/image120.pd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4.pdf"/><Relationship Id="rId3" Type="http://schemas.openxmlformats.org/officeDocument/2006/relationships/image" Target="../media/image12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6.pdf"/><Relationship Id="rId3" Type="http://schemas.openxmlformats.org/officeDocument/2006/relationships/image" Target="../media/image127.png"/></Relationships>
</file>

<file path=ppt/slides/_rels/slide104.xml.rels><?xml version="1.0" encoding="UTF-8" standalone="yes"?>
<Relationships xmlns="http://schemas.openxmlformats.org/package/2006/relationships"><Relationship Id="rId3" Type="http://schemas.openxmlformats.org/officeDocument/2006/relationships/image" Target="../media/image129.png"/><Relationship Id="rId4" Type="http://schemas.openxmlformats.org/officeDocument/2006/relationships/image" Target="../media/image130.pdf"/><Relationship Id="rId5" Type="http://schemas.openxmlformats.org/officeDocument/2006/relationships/image" Target="../media/image131.png"/><Relationship Id="rId1" Type="http://schemas.openxmlformats.org/officeDocument/2006/relationships/slideLayout" Target="../slideLayouts/slideLayout2.xml"/><Relationship Id="rId2" Type="http://schemas.openxmlformats.org/officeDocument/2006/relationships/image" Target="../media/image128.pd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2.pdf"/><Relationship Id="rId3" Type="http://schemas.openxmlformats.org/officeDocument/2006/relationships/image" Target="../media/image13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2.png"/></Relationships>
</file>

<file path=ppt/slides/_rels/slide10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df"/><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oleObject" Target="../embeddings/Microsoft_Equation1.bin"/><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df"/><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df"/><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df"/><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df"/><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df"/><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df"/><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df"/><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df"/><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df"/><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df"/><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df"/><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df"/><Relationship Id="rId5"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28.pd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 Id="rId3" Type="http://schemas.openxmlformats.org/officeDocument/2006/relationships/image" Target="../media/image33.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 Id="rId3" Type="http://schemas.openxmlformats.org/officeDocument/2006/relationships/image" Target="../media/image33.w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 Id="rId3" Type="http://schemas.openxmlformats.org/officeDocument/2006/relationships/image" Target="../media/image33.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df"/><Relationship Id="rId3"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df"/><Relationship Id="rId3" Type="http://schemas.openxmlformats.org/officeDocument/2006/relationships/image" Target="../media/image4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df"/><Relationship Id="rId3" Type="http://schemas.openxmlformats.org/officeDocument/2006/relationships/image" Target="../media/image4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df"/><Relationship Id="rId3" Type="http://schemas.openxmlformats.org/officeDocument/2006/relationships/image" Target="../media/image4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df"/><Relationship Id="rId3" Type="http://schemas.openxmlformats.org/officeDocument/2006/relationships/image" Target="../media/image5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df"/><Relationship Id="rId3" Type="http://schemas.openxmlformats.org/officeDocument/2006/relationships/image" Target="../media/image5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df"/><Relationship Id="rId3" Type="http://schemas.openxmlformats.org/officeDocument/2006/relationships/image" Target="../media/image5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df"/><Relationship Id="rId3" Type="http://schemas.openxmlformats.org/officeDocument/2006/relationships/image" Target="../media/image57.png"/></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df"/><Relationship Id="rId5"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image" Target="../media/image58.pd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df"/><Relationship Id="rId3" Type="http://schemas.openxmlformats.org/officeDocument/2006/relationships/image" Target="../media/image6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df"/><Relationship Id="rId3" Type="http://schemas.openxmlformats.org/officeDocument/2006/relationships/image" Target="../media/image6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df"/><Relationship Id="rId3" Type="http://schemas.openxmlformats.org/officeDocument/2006/relationships/image" Target="../media/image6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df"/><Relationship Id="rId3" Type="http://schemas.openxmlformats.org/officeDocument/2006/relationships/image" Target="../media/image6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df"/><Relationship Id="rId3" Type="http://schemas.openxmlformats.org/officeDocument/2006/relationships/image" Target="../media/image7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df"/><Relationship Id="rId3" Type="http://schemas.openxmlformats.org/officeDocument/2006/relationships/image" Target="../media/image7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df"/><Relationship Id="rId3" Type="http://schemas.openxmlformats.org/officeDocument/2006/relationships/image" Target="../media/image7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df"/><Relationship Id="rId3" Type="http://schemas.openxmlformats.org/officeDocument/2006/relationships/image" Target="../media/image7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df"/><Relationship Id="rId3" Type="http://schemas.openxmlformats.org/officeDocument/2006/relationships/image" Target="../media/image7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df"/><Relationship Id="rId3" Type="http://schemas.openxmlformats.org/officeDocument/2006/relationships/image" Target="../media/image8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df"/><Relationship Id="rId3" Type="http://schemas.openxmlformats.org/officeDocument/2006/relationships/image" Target="../media/image8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df"/><Relationship Id="rId3" Type="http://schemas.openxmlformats.org/officeDocument/2006/relationships/image" Target="../media/image8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df"/><Relationship Id="rId3" Type="http://schemas.openxmlformats.org/officeDocument/2006/relationships/image" Target="../media/image8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df"/><Relationship Id="rId3" Type="http://schemas.openxmlformats.org/officeDocument/2006/relationships/image" Target="../media/image9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df"/><Relationship Id="rId3" Type="http://schemas.openxmlformats.org/officeDocument/2006/relationships/image" Target="../media/image9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df"/><Relationship Id="rId3" Type="http://schemas.openxmlformats.org/officeDocument/2006/relationships/image" Target="../media/image9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pdf"/><Relationship Id="rId3" Type="http://schemas.openxmlformats.org/officeDocument/2006/relationships/image" Target="../media/image9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png"/></Relationships>
</file>

<file path=ppt/slides/_rels/slide93.xml.rels><?xml version="1.0" encoding="UTF-8" standalone="yes"?>
<Relationships xmlns="http://schemas.openxmlformats.org/package/2006/relationships"><Relationship Id="rId3" Type="http://schemas.openxmlformats.org/officeDocument/2006/relationships/image" Target="../media/image100.pdf"/><Relationship Id="rId4" Type="http://schemas.openxmlformats.org/officeDocument/2006/relationships/image" Target="../media/image101.png"/><Relationship Id="rId5" Type="http://schemas.openxmlformats.org/officeDocument/2006/relationships/image" Target="../media/image102.pdf"/><Relationship Id="rId6" Type="http://schemas.openxmlformats.org/officeDocument/2006/relationships/image" Target="../media/image10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pdf"/><Relationship Id="rId3" Type="http://schemas.openxmlformats.org/officeDocument/2006/relationships/image" Target="../media/image10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6.pdf"/><Relationship Id="rId3" Type="http://schemas.openxmlformats.org/officeDocument/2006/relationships/image" Target="../media/image10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pdf"/><Relationship Id="rId3" Type="http://schemas.openxmlformats.org/officeDocument/2006/relationships/image" Target="../media/image109.png"/></Relationships>
</file>

<file path=ppt/slides/_rels/slide97.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112.pdf"/><Relationship Id="rId5" Type="http://schemas.openxmlformats.org/officeDocument/2006/relationships/image" Target="../media/image113.png"/><Relationship Id="rId1" Type="http://schemas.openxmlformats.org/officeDocument/2006/relationships/slideLayout" Target="../slideLayouts/slideLayout2.xml"/><Relationship Id="rId2" Type="http://schemas.openxmlformats.org/officeDocument/2006/relationships/image" Target="../media/image110.pd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4.pdf"/><Relationship Id="rId3" Type="http://schemas.openxmlformats.org/officeDocument/2006/relationships/image" Target="../media/image11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6.pdf"/><Relationship Id="rId3" Type="http://schemas.openxmlformats.org/officeDocument/2006/relationships/image" Target="../media/image1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00009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0"/>
            <a:ext cx="7772400" cy="1470025"/>
          </a:xfrm>
        </p:spPr>
        <p:txBody>
          <a:bodyPr/>
          <a:lstStyle/>
          <a:p>
            <a:r>
              <a:rPr lang="en-US" b="1" dirty="0" smtClean="0">
                <a:solidFill>
                  <a:srgbClr val="FFFF00"/>
                </a:solidFill>
              </a:rPr>
              <a:t>EGRET: Exploration and Graphics for </a:t>
            </a:r>
            <a:r>
              <a:rPr lang="en-US" b="1" dirty="0" err="1" smtClean="0">
                <a:solidFill>
                  <a:srgbClr val="FFFF00"/>
                </a:solidFill>
              </a:rPr>
              <a:t>RivEr</a:t>
            </a:r>
            <a:r>
              <a:rPr lang="en-US" b="1" dirty="0" smtClean="0">
                <a:solidFill>
                  <a:srgbClr val="FFFF00"/>
                </a:solidFill>
              </a:rPr>
              <a:t> Trends</a:t>
            </a:r>
            <a:endParaRPr lang="en-US" b="1" dirty="0">
              <a:solidFill>
                <a:srgbClr val="FFFF00"/>
              </a:solidFill>
            </a:endParaRPr>
          </a:p>
        </p:txBody>
      </p:sp>
      <p:sp>
        <p:nvSpPr>
          <p:cNvPr id="3" name="Subtitle 2"/>
          <p:cNvSpPr>
            <a:spLocks noGrp="1"/>
          </p:cNvSpPr>
          <p:nvPr>
            <p:ph type="subTitle" idx="1"/>
          </p:nvPr>
        </p:nvSpPr>
        <p:spPr>
          <a:xfrm>
            <a:off x="545529" y="1470025"/>
            <a:ext cx="8396029" cy="1752600"/>
          </a:xfrm>
        </p:spPr>
        <p:txBody>
          <a:bodyPr>
            <a:normAutofit fontScale="92500" lnSpcReduction="10000"/>
          </a:bodyPr>
          <a:lstStyle/>
          <a:p>
            <a:r>
              <a:rPr lang="en-US" b="1" dirty="0" smtClean="0">
                <a:solidFill>
                  <a:schemeClr val="bg1"/>
                </a:solidFill>
              </a:rPr>
              <a:t>An R-package for the analysis of long-term  changes in river-water quality and streamflow, including the water quality method “Weighted Regressions on Time, Discharge, and Season” (WRTDS)</a:t>
            </a:r>
            <a:endParaRPr lang="en-US" b="1" dirty="0">
              <a:solidFill>
                <a:schemeClr val="bg1"/>
              </a:solidFill>
            </a:endParaRPr>
          </a:p>
        </p:txBody>
      </p:sp>
      <p:sp>
        <p:nvSpPr>
          <p:cNvPr id="4" name="TextBox 3"/>
          <p:cNvSpPr txBox="1"/>
          <p:nvPr/>
        </p:nvSpPr>
        <p:spPr>
          <a:xfrm rot="10800000" flipH="1" flipV="1">
            <a:off x="1" y="3383280"/>
            <a:ext cx="3789679" cy="2308324"/>
          </a:xfrm>
          <a:prstGeom prst="rect">
            <a:avLst/>
          </a:prstGeom>
          <a:noFill/>
        </p:spPr>
        <p:txBody>
          <a:bodyPr wrap="square" rtlCol="0">
            <a:spAutoFit/>
          </a:bodyPr>
          <a:lstStyle/>
          <a:p>
            <a:r>
              <a:rPr lang="en-US" sz="3600" b="1" dirty="0" smtClean="0">
                <a:solidFill>
                  <a:srgbClr val="FFFFFF"/>
                </a:solidFill>
              </a:rPr>
              <a:t>Developed by </a:t>
            </a:r>
          </a:p>
          <a:p>
            <a:r>
              <a:rPr lang="en-US" sz="3600" b="1" dirty="0" smtClean="0">
                <a:solidFill>
                  <a:srgbClr val="FFFFFF"/>
                </a:solidFill>
              </a:rPr>
              <a:t>Bob Hirsch &amp; </a:t>
            </a:r>
          </a:p>
          <a:p>
            <a:r>
              <a:rPr lang="en-US" sz="3600" b="1" dirty="0" smtClean="0">
                <a:solidFill>
                  <a:srgbClr val="FFFFFF"/>
                </a:solidFill>
              </a:rPr>
              <a:t>Laura De </a:t>
            </a:r>
            <a:r>
              <a:rPr lang="en-US" sz="3600" b="1" dirty="0" err="1" smtClean="0">
                <a:solidFill>
                  <a:srgbClr val="FFFFFF"/>
                </a:solidFill>
              </a:rPr>
              <a:t>Cicco</a:t>
            </a:r>
            <a:r>
              <a:rPr lang="en-US" sz="3600" b="1" dirty="0" smtClean="0">
                <a:solidFill>
                  <a:srgbClr val="FFFFFF"/>
                </a:solidFill>
              </a:rPr>
              <a:t>:</a:t>
            </a:r>
          </a:p>
          <a:p>
            <a:r>
              <a:rPr lang="en-US" sz="3600" b="1" dirty="0" smtClean="0">
                <a:solidFill>
                  <a:srgbClr val="FFFF00"/>
                </a:solidFill>
              </a:rPr>
              <a:t>In Beta testing</a:t>
            </a:r>
          </a:p>
        </p:txBody>
      </p:sp>
      <p:pic>
        <p:nvPicPr>
          <p:cNvPr id="5" name="Picture 4" descr="black-billed great egret.jpg"/>
          <p:cNvPicPr>
            <a:picLocks noChangeAspect="1"/>
          </p:cNvPicPr>
          <p:nvPr/>
        </p:nvPicPr>
        <p:blipFill>
          <a:blip r:embed="rId3"/>
          <a:srcRect t="36638" r="41444"/>
          <a:stretch>
            <a:fillRect/>
          </a:stretch>
        </p:blipFill>
        <p:spPr>
          <a:xfrm>
            <a:off x="3789680" y="3606053"/>
            <a:ext cx="5354320" cy="3251947"/>
          </a:xfrm>
          <a:prstGeom prst="rect">
            <a:avLst/>
          </a:prstGeom>
        </p:spPr>
      </p:pic>
      <p:pic>
        <p:nvPicPr>
          <p:cNvPr id="6" name="Picture 9" descr="Image of large USGS Identifier"/>
          <p:cNvPicPr>
            <a:picLocks noChangeAspect="1" noChangeArrowheads="1"/>
          </p:cNvPicPr>
          <p:nvPr/>
        </p:nvPicPr>
        <p:blipFill>
          <a:blip r:embed="rId4">
            <a:lum bright="100000"/>
          </a:blip>
          <a:srcRect/>
          <a:stretch>
            <a:fillRect/>
          </a:stretch>
        </p:blipFill>
        <p:spPr bwMode="black">
          <a:xfrm>
            <a:off x="142240" y="5953760"/>
            <a:ext cx="2057400" cy="7572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Title 1"/>
          <p:cNvSpPr txBox="1">
            <a:spLocks/>
          </p:cNvSpPr>
          <p:nvPr/>
        </p:nvSpPr>
        <p:spPr bwMode="auto">
          <a:xfrm>
            <a:off x="0" y="0"/>
            <a:ext cx="9144000" cy="762000"/>
          </a:xfrm>
          <a:prstGeom prst="rect">
            <a:avLst/>
          </a:prstGeom>
          <a:noFill/>
          <a:ln w="9525">
            <a:noFill/>
            <a:miter lim="800000"/>
            <a:headEnd/>
            <a:tailEnd/>
          </a:ln>
        </p:spPr>
        <p:txBody>
          <a:bodyPr>
            <a:prstTxWarp prst="textNoShape">
              <a:avLst/>
            </a:prstTxWarp>
          </a:bodyPr>
          <a:lstStyle/>
          <a:p>
            <a:pPr eaLnBrk="0" hangingPunct="0"/>
            <a:r>
              <a:rPr lang="en-US" sz="4000" b="1" dirty="0">
                <a:ea typeface="Times New Roman" pitchFamily="-84" charset="0"/>
                <a:cs typeface="Times New Roman" pitchFamily="-84" charset="0"/>
              </a:rPr>
              <a:t>What</a:t>
            </a:r>
            <a:r>
              <a:rPr lang="en-US" sz="4000" b="1" dirty="0" smtClean="0">
                <a:ea typeface="Times New Roman" pitchFamily="-84" charset="0"/>
                <a:cs typeface="Times New Roman" pitchFamily="-84" charset="0"/>
              </a:rPr>
              <a:t> needs motivated WRTDS?</a:t>
            </a:r>
            <a:endParaRPr lang="en-US" sz="4000" b="1" dirty="0">
              <a:ea typeface="Times New Roman" pitchFamily="-84" charset="0"/>
              <a:cs typeface="Times New Roman" pitchFamily="-84" charset="0"/>
            </a:endParaRPr>
          </a:p>
        </p:txBody>
      </p:sp>
      <p:sp>
        <p:nvSpPr>
          <p:cNvPr id="24579" name="TextBox 2"/>
          <p:cNvSpPr txBox="1">
            <a:spLocks noChangeArrowheads="1"/>
          </p:cNvSpPr>
          <p:nvPr/>
        </p:nvSpPr>
        <p:spPr bwMode="auto">
          <a:xfrm>
            <a:off x="381000" y="838200"/>
            <a:ext cx="8305800" cy="5863144"/>
          </a:xfrm>
          <a:prstGeom prst="rect">
            <a:avLst/>
          </a:prstGeom>
          <a:noFill/>
          <a:ln w="9525">
            <a:noFill/>
            <a:miter lim="800000"/>
            <a:headEnd/>
            <a:tailEnd/>
          </a:ln>
        </p:spPr>
        <p:txBody>
          <a:bodyPr wrap="square">
            <a:prstTxWarp prst="textNoShape">
              <a:avLst/>
            </a:prstTxWarp>
            <a:spAutoFit/>
          </a:bodyPr>
          <a:lstStyle/>
          <a:p>
            <a:pPr>
              <a:spcBef>
                <a:spcPts val="1800"/>
              </a:spcBef>
              <a:buFont typeface="Arial" pitchFamily="-84" charset="0"/>
              <a:buChar char="•"/>
            </a:pPr>
            <a:r>
              <a:rPr lang="en-US" sz="3000" b="1" dirty="0">
                <a:ea typeface="Times New Roman" pitchFamily="-84" charset="0"/>
                <a:cs typeface="Times New Roman" pitchFamily="-84" charset="0"/>
              </a:rPr>
              <a:t>Let the data inform the statistical </a:t>
            </a:r>
            <a:r>
              <a:rPr lang="en-US" sz="3000" b="1" dirty="0" smtClean="0">
                <a:ea typeface="Times New Roman" pitchFamily="-84" charset="0"/>
                <a:cs typeface="Times New Roman" pitchFamily="-84" charset="0"/>
              </a:rPr>
              <a:t>model.  No mathematical straight-jacket!!</a:t>
            </a:r>
          </a:p>
          <a:p>
            <a:pPr>
              <a:spcBef>
                <a:spcPts val="1800"/>
              </a:spcBef>
              <a:buFont typeface="Arial" pitchFamily="-84" charset="0"/>
              <a:buChar char="•"/>
            </a:pPr>
            <a:r>
              <a:rPr lang="en-US" sz="3000" b="1" dirty="0">
                <a:ea typeface="Times New Roman" pitchFamily="-84" charset="0"/>
                <a:cs typeface="Times New Roman" pitchFamily="-84" charset="0"/>
              </a:rPr>
              <a:t>Estimate both concentration &amp; </a:t>
            </a:r>
            <a:r>
              <a:rPr lang="en-US" sz="3000" b="1" dirty="0" smtClean="0">
                <a:ea typeface="Times New Roman" pitchFamily="-84" charset="0"/>
                <a:cs typeface="Times New Roman" pitchFamily="-84" charset="0"/>
              </a:rPr>
              <a:t>flux.</a:t>
            </a:r>
          </a:p>
          <a:p>
            <a:pPr>
              <a:spcBef>
                <a:spcPts val="1800"/>
              </a:spcBef>
              <a:buFont typeface="Arial" pitchFamily="-84" charset="0"/>
              <a:buChar char="•"/>
            </a:pPr>
            <a:r>
              <a:rPr lang="en-US" sz="3000" b="1" dirty="0">
                <a:ea typeface="Times New Roman" pitchFamily="-84" charset="0"/>
                <a:cs typeface="Times New Roman" pitchFamily="-84" charset="0"/>
              </a:rPr>
              <a:t>Estimate the actual history but also a flow-normalized </a:t>
            </a:r>
            <a:r>
              <a:rPr lang="en-US" sz="3000" b="1" dirty="0" smtClean="0">
                <a:ea typeface="Times New Roman" pitchFamily="-84" charset="0"/>
                <a:cs typeface="Times New Roman" pitchFamily="-84" charset="0"/>
              </a:rPr>
              <a:t>history.</a:t>
            </a:r>
          </a:p>
          <a:p>
            <a:pPr>
              <a:spcBef>
                <a:spcPts val="1800"/>
              </a:spcBef>
              <a:buFont typeface="Arial" pitchFamily="-84" charset="0"/>
              <a:buChar char="•"/>
            </a:pPr>
            <a:r>
              <a:rPr lang="en-US" sz="3000" b="1" dirty="0" smtClean="0">
                <a:ea typeface="Times New Roman" pitchFamily="-84" charset="0"/>
                <a:cs typeface="Times New Roman" pitchFamily="-84" charset="0"/>
              </a:rPr>
              <a:t>Try to resolve a serious flux-bias problem.</a:t>
            </a:r>
          </a:p>
          <a:p>
            <a:pPr>
              <a:spcBef>
                <a:spcPts val="1800"/>
              </a:spcBef>
              <a:buFont typeface="Arial" pitchFamily="-84" charset="0"/>
              <a:buChar char="•"/>
            </a:pPr>
            <a:r>
              <a:rPr lang="en-US" sz="3000" b="1" dirty="0" smtClean="0">
                <a:ea typeface="Times New Roman" pitchFamily="-84" charset="0"/>
                <a:cs typeface="Times New Roman" pitchFamily="-84" charset="0"/>
              </a:rPr>
              <a:t>Be quantitative </a:t>
            </a:r>
            <a:r>
              <a:rPr lang="en-US" sz="3000" b="1" dirty="0">
                <a:ea typeface="Times New Roman" pitchFamily="-84" charset="0"/>
                <a:cs typeface="Times New Roman" pitchFamily="-84" charset="0"/>
              </a:rPr>
              <a:t>but also </a:t>
            </a:r>
            <a:r>
              <a:rPr lang="en-US" sz="3000" b="1" dirty="0" smtClean="0">
                <a:ea typeface="Times New Roman" pitchFamily="-84" charset="0"/>
                <a:cs typeface="Times New Roman" pitchFamily="-84" charset="0"/>
              </a:rPr>
              <a:t>exploratory.</a:t>
            </a:r>
          </a:p>
          <a:p>
            <a:pPr>
              <a:spcBef>
                <a:spcPts val="1800"/>
              </a:spcBef>
              <a:buFont typeface="Arial" pitchFamily="-84" charset="0"/>
              <a:buChar char="•"/>
            </a:pPr>
            <a:r>
              <a:rPr lang="en-US" sz="3000" b="1" dirty="0" smtClean="0">
                <a:ea typeface="Times New Roman" pitchFamily="-84" charset="0"/>
                <a:cs typeface="Times New Roman" pitchFamily="-84" charset="0"/>
              </a:rPr>
              <a:t>Focus on description and understanding not on statistical significance.  Like economic and social time series.</a:t>
            </a:r>
            <a:endParaRPr lang="en-US" sz="3000" b="1" dirty="0">
              <a:ea typeface="Times New Roman" pitchFamily="-84" charset="0"/>
              <a:cs typeface="Times New Roman" pitchFamily="-8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45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45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245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2457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2457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1" build="p"/>
    </p:bld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mc:AlternateContent>
          <mc:Choice xmlns:ma="http://schemas.microsoft.com/office/mac/drawingml/2008/main" Requires="ma">
            <p:blipFill>
              <a:blip r:embed="rId2"/>
              <a:srcRect t="8333" b="13730"/>
              <a:stretch>
                <a:fillRect/>
              </a:stretch>
            </p:blipFill>
          </mc:Choice>
          <mc:Fallback>
            <p:blipFill>
              <a:blip r:embed="rId3"/>
              <a:srcRect t="8333" b="13730"/>
              <a:stretch>
                <a:fillRect/>
              </a:stretch>
            </p:blipFill>
          </mc:Fallback>
        </mc:AlternateContent>
        <p:spPr>
          <a:xfrm>
            <a:off x="344530" y="0"/>
            <a:ext cx="8799470" cy="6858000"/>
          </a:xfrm>
          <a:prstGeom prst="rect">
            <a:avLst/>
          </a:prstGeom>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extBox 3"/>
          <p:cNvSpPr txBox="1"/>
          <p:nvPr/>
        </p:nvSpPr>
        <p:spPr>
          <a:xfrm>
            <a:off x="2042160" y="65762"/>
            <a:ext cx="5622979" cy="400110"/>
          </a:xfrm>
          <a:prstGeom prst="rect">
            <a:avLst/>
          </a:prstGeom>
          <a:noFill/>
        </p:spPr>
        <p:txBody>
          <a:bodyPr wrap="none" rtlCol="0">
            <a:spAutoFit/>
          </a:bodyPr>
          <a:lstStyle/>
          <a:p>
            <a:r>
              <a:rPr lang="en-US" sz="2000" b="1" dirty="0" smtClean="0"/>
              <a:t>The changes are not confined to the winter months</a:t>
            </a:r>
            <a:endParaRPr lang="en-US" sz="2000" b="1" dirty="0"/>
          </a:p>
        </p:txBody>
      </p:sp>
      <p:pic>
        <p:nvPicPr>
          <p:cNvPr id="5" name="Picture 4"/>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193040" y="1259840"/>
            <a:ext cx="4883462" cy="4883462"/>
          </a:xfrm>
          <a:prstGeom prst="rect">
            <a:avLst/>
          </a:prstGeom>
        </p:spPr>
      </p:pic>
      <p:sp>
        <p:nvSpPr>
          <p:cNvPr id="6" name="Rectangle 5"/>
          <p:cNvSpPr/>
          <p:nvPr/>
        </p:nvSpPr>
        <p:spPr>
          <a:xfrm>
            <a:off x="0" y="475009"/>
            <a:ext cx="5791200" cy="646331"/>
          </a:xfrm>
          <a:prstGeom prst="rect">
            <a:avLst/>
          </a:prstGeom>
        </p:spPr>
        <p:txBody>
          <a:bodyPr wrap="square">
            <a:spAutoFit/>
          </a:bodyPr>
          <a:lstStyle/>
          <a:p>
            <a:r>
              <a:rPr lang="en-US" dirty="0" smtClean="0"/>
              <a:t>&gt; AnnualResults&lt;-</a:t>
            </a:r>
            <a:r>
              <a:rPr lang="en-US" dirty="0" err="1" smtClean="0"/>
              <a:t>setupYears(paLong</a:t>
            </a:r>
            <a:r>
              <a:rPr lang="en-US" dirty="0" smtClean="0"/>
              <a:t>=3,paStart=1)</a:t>
            </a:r>
          </a:p>
          <a:p>
            <a:r>
              <a:rPr lang="en-US" dirty="0" smtClean="0"/>
              <a:t>&gt; plotConcHist(1970,2010)</a:t>
            </a:r>
            <a:endParaRPr lang="en-US" dirty="0"/>
          </a:p>
        </p:txBody>
      </p:sp>
      <p:pic>
        <p:nvPicPr>
          <p:cNvPr id="7" name="Picture 6"/>
          <p:cNvPicPr>
            <a:picLocks noChangeAspect="1"/>
          </p:cNvPicPr>
          <p:nvPr/>
        </p:nvPicPr>
        <mc:AlternateContent>
          <mc:Choice xmlns:ma="http://schemas.microsoft.com/office/mac/drawingml/2008/main" Requires="ma">
            <p:blipFill>
              <a:blip r:embed="rId4"/>
              <a:stretch>
                <a:fillRect/>
              </a:stretch>
            </p:blipFill>
          </mc:Choice>
          <mc:Fallback>
            <p:blipFill>
              <a:blip r:embed="rId5"/>
              <a:stretch>
                <a:fillRect/>
              </a:stretch>
            </p:blipFill>
          </mc:Fallback>
        </mc:AlternateContent>
        <p:spPr>
          <a:xfrm>
            <a:off x="4260538" y="1259840"/>
            <a:ext cx="4883462" cy="4883462"/>
          </a:xfrm>
          <a:prstGeom prst="rect">
            <a:avLst/>
          </a:prstGeom>
        </p:spPr>
      </p:pic>
      <p:sp>
        <p:nvSpPr>
          <p:cNvPr id="8" name="Rectangle 7"/>
          <p:cNvSpPr/>
          <p:nvPr/>
        </p:nvSpPr>
        <p:spPr>
          <a:xfrm>
            <a:off x="3870960" y="1121340"/>
            <a:ext cx="5130800" cy="646331"/>
          </a:xfrm>
          <a:prstGeom prst="rect">
            <a:avLst/>
          </a:prstGeom>
        </p:spPr>
        <p:txBody>
          <a:bodyPr wrap="square">
            <a:spAutoFit/>
          </a:bodyPr>
          <a:lstStyle/>
          <a:p>
            <a:r>
              <a:rPr lang="en-US" dirty="0" smtClean="0"/>
              <a:t>&gt; AnnualResults&lt;-</a:t>
            </a:r>
            <a:r>
              <a:rPr lang="en-US" dirty="0" err="1" smtClean="0"/>
              <a:t>setupYears(paLong</a:t>
            </a:r>
            <a:r>
              <a:rPr lang="en-US" dirty="0" smtClean="0"/>
              <a:t>=5,paStart=7)</a:t>
            </a:r>
          </a:p>
          <a:p>
            <a:r>
              <a:rPr lang="en-US" dirty="0" smtClean="0"/>
              <a:t>&gt; plotConcHist(1970,2010,concMax=200)</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mc:AlternateContent>
          <mc:Choice xmlns:ma="http://schemas.microsoft.com/office/mac/drawingml/2008/main" Requires="ma">
            <p:blipFill>
              <a:blip r:embed="rId2"/>
              <a:srcRect l="2263" t="18220" r="4599" b="25339"/>
              <a:stretch>
                <a:fillRect/>
              </a:stretch>
            </p:blipFill>
          </mc:Choice>
          <mc:Fallback>
            <p:blipFill>
              <a:blip r:embed="rId3"/>
              <a:srcRect l="2263" t="18220" r="4599" b="25339"/>
              <a:stretch>
                <a:fillRect/>
              </a:stretch>
            </p:blipFill>
          </mc:Fallback>
        </mc:AlternateContent>
        <p:spPr>
          <a:xfrm>
            <a:off x="-160607" y="2184400"/>
            <a:ext cx="9304607" cy="4856480"/>
          </a:xfrm>
          <a:prstGeom prst="rect">
            <a:avLst/>
          </a:prstGeom>
        </p:spPr>
      </p:pic>
      <p:sp>
        <p:nvSpPr>
          <p:cNvPr id="3" name="Rectangle 2"/>
          <p:cNvSpPr/>
          <p:nvPr/>
        </p:nvSpPr>
        <p:spPr>
          <a:xfrm>
            <a:off x="142240" y="233680"/>
            <a:ext cx="9001760" cy="1569660"/>
          </a:xfrm>
          <a:prstGeom prst="rect">
            <a:avLst/>
          </a:prstGeom>
        </p:spPr>
        <p:txBody>
          <a:bodyPr wrap="square">
            <a:spAutoFit/>
          </a:bodyPr>
          <a:lstStyle/>
          <a:p>
            <a:r>
              <a:rPr lang="en-US" sz="1200" b="1" dirty="0" smtClean="0">
                <a:latin typeface="Courier"/>
                <a:cs typeface="Courier"/>
              </a:rPr>
              <a:t>&gt; </a:t>
            </a:r>
            <a:r>
              <a:rPr lang="en-US" sz="1200" b="1" dirty="0" err="1" smtClean="0">
                <a:latin typeface="Courier"/>
                <a:cs typeface="Courier"/>
              </a:rPr>
              <a:t>flowDuration</a:t>
            </a:r>
            <a:r>
              <a:rPr lang="en-US" sz="1200" b="1" dirty="0" smtClean="0">
                <a:latin typeface="Courier"/>
                <a:cs typeface="Courier"/>
              </a:rPr>
              <a:t>()</a:t>
            </a:r>
          </a:p>
          <a:p>
            <a:r>
              <a:rPr lang="en-US" sz="1200" b="1" dirty="0" smtClean="0">
                <a:latin typeface="Courier"/>
                <a:cs typeface="Courier"/>
              </a:rPr>
              <a:t>Flow Duration for Milwaukee River at Milwaukee, WI </a:t>
            </a:r>
          </a:p>
          <a:p>
            <a:r>
              <a:rPr lang="en-US" sz="1200" b="1" dirty="0" smtClean="0">
                <a:latin typeface="Courier"/>
                <a:cs typeface="Courier"/>
              </a:rPr>
              <a:t>Flow duration is based on full year</a:t>
            </a:r>
          </a:p>
          <a:p>
            <a:r>
              <a:rPr lang="en-US" sz="1200" b="1" dirty="0" smtClean="0">
                <a:latin typeface="Courier"/>
                <a:cs typeface="Courier"/>
              </a:rPr>
              <a:t>Discharge units are Cubic Meters per Second</a:t>
            </a:r>
          </a:p>
          <a:p>
            <a:endParaRPr lang="en-US" sz="1200" b="1" dirty="0" smtClean="0">
              <a:latin typeface="Courier"/>
              <a:cs typeface="Courier"/>
            </a:endParaRPr>
          </a:p>
          <a:p>
            <a:r>
              <a:rPr lang="en-US" sz="1200" b="1" dirty="0" smtClean="0">
                <a:latin typeface="Courier"/>
                <a:cs typeface="Courier"/>
              </a:rPr>
              <a:t>       min        5%       10%       25%       50%       75%       90%       95%       max</a:t>
            </a:r>
          </a:p>
          <a:p>
            <a:r>
              <a:rPr lang="en-US" sz="1200" b="1" dirty="0" smtClean="0">
                <a:latin typeface="Courier"/>
                <a:cs typeface="Courier"/>
              </a:rPr>
              <a:t>     0.232     2.860     3.681     5.663     9.175    17.188    32.564    47.572   254.002 </a:t>
            </a:r>
          </a:p>
          <a:p>
            <a:r>
              <a:rPr lang="en-US" sz="1200" b="1" dirty="0" smtClean="0">
                <a:latin typeface="Courier"/>
                <a:cs typeface="Courier"/>
              </a:rPr>
              <a:t>&gt; plotContours(1974,2005,2,100,contourLevels=seq(0,300,50))</a:t>
            </a:r>
            <a:endParaRPr lang="en-US" sz="1200" b="1" dirty="0">
              <a:latin typeface="Courier"/>
              <a:cs typeface="Courier"/>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mc:AlternateContent>
          <mc:Choice xmlns:ma="http://schemas.microsoft.com/office/mac/drawingml/2008/main" Requires="ma">
            <p:blipFill>
              <a:blip r:embed="rId2"/>
              <a:srcRect l="1860" t="14786" r="2326" b="20929"/>
              <a:stretch>
                <a:fillRect/>
              </a:stretch>
            </p:blipFill>
          </mc:Choice>
          <mc:Fallback>
            <p:blipFill>
              <a:blip r:embed="rId3"/>
              <a:srcRect l="1860" t="14786" r="2326" b="20929"/>
              <a:stretch>
                <a:fillRect/>
              </a:stretch>
            </p:blipFill>
          </mc:Fallback>
        </mc:AlternateContent>
        <p:spPr>
          <a:xfrm>
            <a:off x="0" y="461665"/>
            <a:ext cx="9296400" cy="5076917"/>
          </a:xfrm>
          <a:prstGeom prst="rect">
            <a:avLst/>
          </a:prstGeom>
        </p:spPr>
      </p:pic>
      <p:sp>
        <p:nvSpPr>
          <p:cNvPr id="3" name="Rectangle 2"/>
          <p:cNvSpPr/>
          <p:nvPr/>
        </p:nvSpPr>
        <p:spPr>
          <a:xfrm>
            <a:off x="0" y="0"/>
            <a:ext cx="6929120" cy="461665"/>
          </a:xfrm>
          <a:prstGeom prst="rect">
            <a:avLst/>
          </a:prstGeom>
        </p:spPr>
        <p:txBody>
          <a:bodyPr wrap="square">
            <a:spAutoFit/>
          </a:bodyPr>
          <a:lstStyle/>
          <a:p>
            <a:r>
              <a:rPr lang="en-US" sz="2400" b="1" dirty="0" smtClean="0"/>
              <a:t>&gt; plotDiffContours(1984,2004,2,100,maxDiff=150)</a:t>
            </a:r>
            <a:endParaRPr lang="en-US" sz="2400" b="1" dirty="0"/>
          </a:p>
        </p:txBody>
      </p:sp>
      <p:sp>
        <p:nvSpPr>
          <p:cNvPr id="4" name="TextBox 3"/>
          <p:cNvSpPr txBox="1"/>
          <p:nvPr/>
        </p:nvSpPr>
        <p:spPr>
          <a:xfrm>
            <a:off x="406400" y="5811520"/>
            <a:ext cx="8625829" cy="830997"/>
          </a:xfrm>
          <a:prstGeom prst="rect">
            <a:avLst/>
          </a:prstGeom>
          <a:noFill/>
        </p:spPr>
        <p:txBody>
          <a:bodyPr wrap="none" rtlCol="0">
            <a:spAutoFit/>
          </a:bodyPr>
          <a:lstStyle/>
          <a:p>
            <a:r>
              <a:rPr lang="en-US" sz="2400" b="1" dirty="0" smtClean="0"/>
              <a:t>Increases at all flows and all seasons</a:t>
            </a:r>
          </a:p>
          <a:p>
            <a:r>
              <a:rPr lang="en-US" sz="2400" b="1" dirty="0" smtClean="0"/>
              <a:t>The largest changes are at winter low to moderate flow conditions</a:t>
            </a:r>
            <a:endParaRPr lang="en-US" sz="2400" b="1" dirty="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4704080" y="1693294"/>
            <a:ext cx="4541520" cy="3696586"/>
          </a:xfrm>
          <a:prstGeom prst="rect">
            <a:avLst/>
          </a:prstGeom>
        </p:spPr>
      </p:pic>
      <p:pic>
        <p:nvPicPr>
          <p:cNvPr id="3" name="Picture 2"/>
          <p:cNvPicPr>
            <a:picLocks noChangeAspect="1"/>
          </p:cNvPicPr>
          <p:nvPr/>
        </p:nvPicPr>
        <mc:AlternateContent>
          <mc:Choice xmlns:ma="http://schemas.microsoft.com/office/mac/drawingml/2008/main" Requires="ma">
            <p:blipFill>
              <a:blip r:embed="rId4"/>
              <a:stretch>
                <a:fillRect/>
              </a:stretch>
            </p:blipFill>
          </mc:Choice>
          <mc:Fallback>
            <p:blipFill>
              <a:blip r:embed="rId5"/>
              <a:stretch>
                <a:fillRect/>
              </a:stretch>
            </p:blipFill>
          </mc:Fallback>
        </mc:AlternateContent>
        <p:spPr>
          <a:xfrm>
            <a:off x="132080" y="1693295"/>
            <a:ext cx="4541520" cy="3696586"/>
          </a:xfrm>
          <a:prstGeom prst="rect">
            <a:avLst/>
          </a:prstGeom>
        </p:spPr>
      </p:pic>
      <p:sp>
        <p:nvSpPr>
          <p:cNvPr id="4" name="Rectangle 3"/>
          <p:cNvSpPr/>
          <p:nvPr/>
        </p:nvSpPr>
        <p:spPr>
          <a:xfrm>
            <a:off x="3373120" y="1046963"/>
            <a:ext cx="5770880" cy="646331"/>
          </a:xfrm>
          <a:prstGeom prst="rect">
            <a:avLst/>
          </a:prstGeom>
        </p:spPr>
        <p:txBody>
          <a:bodyPr wrap="square">
            <a:spAutoFit/>
          </a:bodyPr>
          <a:lstStyle/>
          <a:p>
            <a:r>
              <a:rPr lang="en-US" dirty="0" smtClean="0"/>
              <a:t>plotConcQSmooth("1979-10-01","2003-10-01",NA,qLow=2,qHigh=100,legendLeft=10,legendTop=250,concMax=300)</a:t>
            </a:r>
            <a:endParaRPr lang="en-US" dirty="0"/>
          </a:p>
        </p:txBody>
      </p:sp>
      <p:sp>
        <p:nvSpPr>
          <p:cNvPr id="5" name="Rectangle 4"/>
          <p:cNvSpPr/>
          <p:nvPr/>
        </p:nvSpPr>
        <p:spPr>
          <a:xfrm>
            <a:off x="101600" y="121920"/>
            <a:ext cx="6807200" cy="646331"/>
          </a:xfrm>
          <a:prstGeom prst="rect">
            <a:avLst/>
          </a:prstGeom>
        </p:spPr>
        <p:txBody>
          <a:bodyPr wrap="square">
            <a:spAutoFit/>
          </a:bodyPr>
          <a:lstStyle/>
          <a:p>
            <a:r>
              <a:rPr lang="en-US" dirty="0" smtClean="0"/>
              <a:t>plotConcQSmooth("1979-02-14","2003-02-14",NA,qLow=2,qHigh=100,legendLeft=10,legendTop=250)</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279400" y="908050"/>
            <a:ext cx="8585200" cy="5041900"/>
          </a:xfrm>
          <a:prstGeom prst="rect">
            <a:avLst/>
          </a:prstGeom>
        </p:spPr>
      </p:pic>
      <p:sp>
        <p:nvSpPr>
          <p:cNvPr id="3" name="Rectangle 2"/>
          <p:cNvSpPr/>
          <p:nvPr/>
        </p:nvSpPr>
        <p:spPr>
          <a:xfrm>
            <a:off x="279400" y="132080"/>
            <a:ext cx="6954520" cy="461665"/>
          </a:xfrm>
          <a:prstGeom prst="rect">
            <a:avLst/>
          </a:prstGeom>
        </p:spPr>
        <p:txBody>
          <a:bodyPr wrap="square">
            <a:spAutoFit/>
          </a:bodyPr>
          <a:lstStyle/>
          <a:p>
            <a:r>
              <a:rPr lang="en-US" sz="2400" b="1" dirty="0" smtClean="0"/>
              <a:t>&gt; </a:t>
            </a:r>
            <a:r>
              <a:rPr lang="en-US" sz="2400" b="1" dirty="0" err="1" smtClean="0"/>
              <a:t>plotConcTime(qUpper</a:t>
            </a:r>
            <a:r>
              <a:rPr lang="en-US" sz="2400" b="1" dirty="0" smtClean="0"/>
              <a:t>=10,paLong=5,paStart=5)</a:t>
            </a:r>
            <a:endParaRPr lang="en-US" sz="2400" b="1" dirty="0"/>
          </a:p>
        </p:txBody>
      </p:sp>
      <p:sp>
        <p:nvSpPr>
          <p:cNvPr id="4" name="Oval 3"/>
          <p:cNvSpPr/>
          <p:nvPr/>
        </p:nvSpPr>
        <p:spPr>
          <a:xfrm>
            <a:off x="0" y="6695440"/>
            <a:ext cx="142240" cy="162560"/>
          </a:xfrm>
          <a:prstGeom prst="ellipse">
            <a:avLst/>
          </a:prstGeom>
          <a:solidFill>
            <a:schemeClr val="accent2">
              <a:alpha val="5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00009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0"/>
            <a:ext cx="7296681" cy="865970"/>
          </a:xfrm>
        </p:spPr>
        <p:txBody>
          <a:bodyPr>
            <a:normAutofit/>
          </a:bodyPr>
          <a:lstStyle/>
          <a:p>
            <a:r>
              <a:rPr lang="en-US" sz="3600" b="1" dirty="0" smtClean="0">
                <a:solidFill>
                  <a:srgbClr val="FFFF00"/>
                </a:solidFill>
              </a:rPr>
              <a:t>EGRET functionality </a:t>
            </a:r>
            <a:endParaRPr lang="en-US" sz="3600" b="1" dirty="0">
              <a:solidFill>
                <a:srgbClr val="FFFF00"/>
              </a:solidFill>
            </a:endParaRPr>
          </a:p>
        </p:txBody>
      </p:sp>
      <p:sp>
        <p:nvSpPr>
          <p:cNvPr id="3" name="Content Placeholder 2"/>
          <p:cNvSpPr>
            <a:spLocks noGrp="1"/>
          </p:cNvSpPr>
          <p:nvPr>
            <p:ph idx="1"/>
          </p:nvPr>
        </p:nvSpPr>
        <p:spPr>
          <a:xfrm>
            <a:off x="457200" y="865970"/>
            <a:ext cx="8229600" cy="5542207"/>
          </a:xfrm>
        </p:spPr>
        <p:txBody>
          <a:bodyPr>
            <a:normAutofit/>
          </a:bodyPr>
          <a:lstStyle/>
          <a:p>
            <a:r>
              <a:rPr lang="en-US" dirty="0" smtClean="0">
                <a:solidFill>
                  <a:schemeClr val="bg1"/>
                </a:solidFill>
              </a:rPr>
              <a:t>Graphs and tables are self-labeling and suitable for presentation or publication.</a:t>
            </a:r>
          </a:p>
          <a:p>
            <a:r>
              <a:rPr lang="en-US" dirty="0" smtClean="0">
                <a:solidFill>
                  <a:schemeClr val="bg1"/>
                </a:solidFill>
              </a:rPr>
              <a:t>Reporting units selected by user.</a:t>
            </a:r>
          </a:p>
          <a:p>
            <a:r>
              <a:rPr lang="en-US" dirty="0" smtClean="0">
                <a:solidFill>
                  <a:schemeClr val="bg1"/>
                </a:solidFill>
              </a:rPr>
              <a:t>Works interactively or in batch.</a:t>
            </a:r>
          </a:p>
          <a:p>
            <a:r>
              <a:rPr lang="en-US" dirty="0" smtClean="0">
                <a:solidFill>
                  <a:schemeClr val="bg1"/>
                </a:solidFill>
              </a:rPr>
              <a:t>Structures the data and results so it is easy to go back and ask further questions.</a:t>
            </a:r>
          </a:p>
          <a:p>
            <a:r>
              <a:rPr lang="en-US" dirty="0" smtClean="0">
                <a:solidFill>
                  <a:schemeClr val="bg1"/>
                </a:solidFill>
              </a:rPr>
              <a:t>Data structure opens up options for many other kinds of analysis using a wide-range of functions that are part of R.</a:t>
            </a:r>
          </a:p>
          <a:p>
            <a:r>
              <a:rPr lang="en-US" dirty="0" smtClean="0">
                <a:solidFill>
                  <a:schemeClr val="bg1"/>
                </a:solidFill>
              </a:rPr>
              <a:t>Data frames can be easily shared among users.</a:t>
            </a:r>
          </a:p>
          <a:p>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00009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0"/>
            <a:ext cx="7296681" cy="865970"/>
          </a:xfrm>
        </p:spPr>
        <p:txBody>
          <a:bodyPr>
            <a:normAutofit/>
          </a:bodyPr>
          <a:lstStyle/>
          <a:p>
            <a:r>
              <a:rPr lang="en-US" b="1" dirty="0" smtClean="0">
                <a:solidFill>
                  <a:srgbClr val="FFFF00"/>
                </a:solidFill>
              </a:rPr>
              <a:t>EGRET philosophy </a:t>
            </a:r>
            <a:endParaRPr lang="en-US" b="1" dirty="0">
              <a:solidFill>
                <a:srgbClr val="FFFF00"/>
              </a:solidFill>
            </a:endParaRPr>
          </a:p>
        </p:txBody>
      </p:sp>
      <p:sp>
        <p:nvSpPr>
          <p:cNvPr id="3" name="Content Placeholder 2"/>
          <p:cNvSpPr>
            <a:spLocks noGrp="1"/>
          </p:cNvSpPr>
          <p:nvPr>
            <p:ph idx="1"/>
          </p:nvPr>
        </p:nvSpPr>
        <p:spPr>
          <a:xfrm>
            <a:off x="457200" y="865970"/>
            <a:ext cx="8229600" cy="5542207"/>
          </a:xfrm>
        </p:spPr>
        <p:txBody>
          <a:bodyPr>
            <a:normAutofit/>
          </a:bodyPr>
          <a:lstStyle/>
          <a:p>
            <a:r>
              <a:rPr lang="en-US" sz="3600" b="1" dirty="0" smtClean="0">
                <a:solidFill>
                  <a:schemeClr val="bg1"/>
                </a:solidFill>
              </a:rPr>
              <a:t>Get the data easily and organize it for analysis.</a:t>
            </a:r>
          </a:p>
          <a:p>
            <a:r>
              <a:rPr lang="en-US" sz="3600" b="1" dirty="0" smtClean="0">
                <a:solidFill>
                  <a:schemeClr val="bg1"/>
                </a:solidFill>
              </a:rPr>
              <a:t>Don’t </a:t>
            </a:r>
            <a:r>
              <a:rPr lang="en-US" sz="3600" b="1" dirty="0" smtClean="0">
                <a:solidFill>
                  <a:srgbClr val="FFFF00"/>
                </a:solidFill>
              </a:rPr>
              <a:t>only</a:t>
            </a:r>
            <a:r>
              <a:rPr lang="en-US" sz="3600" b="1" dirty="0" smtClean="0">
                <a:solidFill>
                  <a:schemeClr val="bg1"/>
                </a:solidFill>
              </a:rPr>
              <a:t> drive to get numbers or significance levels.</a:t>
            </a:r>
          </a:p>
          <a:p>
            <a:r>
              <a:rPr lang="en-US" sz="3600" b="1" dirty="0" smtClean="0">
                <a:solidFill>
                  <a:schemeClr val="bg1"/>
                </a:solidFill>
              </a:rPr>
              <a:t>Drive to understanding, hypotheses, &amp; descriptions of our changing world.</a:t>
            </a:r>
          </a:p>
          <a:p>
            <a:endParaRPr lang="en-US" dirty="0" smtClean="0"/>
          </a:p>
        </p:txBody>
      </p:sp>
      <p:pic>
        <p:nvPicPr>
          <p:cNvPr id="5" name="Picture 4" descr="black-billed great egret.jpg"/>
          <p:cNvPicPr>
            <a:picLocks noChangeAspect="1"/>
          </p:cNvPicPr>
          <p:nvPr/>
        </p:nvPicPr>
        <p:blipFill>
          <a:blip r:embed="rId2"/>
          <a:srcRect t="36638" r="41444"/>
          <a:stretch>
            <a:fillRect/>
          </a:stretch>
        </p:blipFill>
        <p:spPr>
          <a:xfrm>
            <a:off x="6177280" y="5056162"/>
            <a:ext cx="2966720" cy="1801838"/>
          </a:xfrm>
          <a:prstGeom prst="rect">
            <a:avLst/>
          </a:prstGeom>
        </p:spPr>
      </p:pic>
      <p:pic>
        <p:nvPicPr>
          <p:cNvPr id="6" name="Picture 9" descr="Image of large USGS Identifier"/>
          <p:cNvPicPr>
            <a:picLocks noChangeAspect="1" noChangeArrowheads="1"/>
          </p:cNvPicPr>
          <p:nvPr/>
        </p:nvPicPr>
        <p:blipFill>
          <a:blip r:embed="rId3">
            <a:lum bright="100000"/>
          </a:blip>
          <a:srcRect/>
          <a:stretch>
            <a:fillRect/>
          </a:stretch>
        </p:blipFill>
        <p:spPr bwMode="black">
          <a:xfrm>
            <a:off x="142240" y="5953760"/>
            <a:ext cx="2057400" cy="7572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00009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0"/>
            <a:ext cx="7296681" cy="865970"/>
          </a:xfrm>
        </p:spPr>
        <p:txBody>
          <a:bodyPr>
            <a:normAutofit/>
          </a:bodyPr>
          <a:lstStyle/>
          <a:p>
            <a:r>
              <a:rPr lang="en-US" b="1" dirty="0" smtClean="0">
                <a:solidFill>
                  <a:srgbClr val="FFFF00"/>
                </a:solidFill>
              </a:rPr>
              <a:t>EGRET philosophy </a:t>
            </a:r>
            <a:endParaRPr lang="en-US" b="1" dirty="0">
              <a:solidFill>
                <a:srgbClr val="FFFF00"/>
              </a:solidFill>
            </a:endParaRPr>
          </a:p>
        </p:txBody>
      </p:sp>
      <p:sp>
        <p:nvSpPr>
          <p:cNvPr id="3" name="Content Placeholder 2"/>
          <p:cNvSpPr>
            <a:spLocks noGrp="1"/>
          </p:cNvSpPr>
          <p:nvPr>
            <p:ph idx="1"/>
          </p:nvPr>
        </p:nvSpPr>
        <p:spPr>
          <a:xfrm>
            <a:off x="457200" y="865970"/>
            <a:ext cx="8229600" cy="5542207"/>
          </a:xfrm>
        </p:spPr>
        <p:txBody>
          <a:bodyPr>
            <a:normAutofit/>
          </a:bodyPr>
          <a:lstStyle/>
          <a:p>
            <a:pPr>
              <a:buNone/>
            </a:pPr>
            <a:r>
              <a:rPr lang="en-US" sz="4000" b="1" dirty="0" smtClean="0">
                <a:solidFill>
                  <a:schemeClr val="bg1"/>
                </a:solidFill>
              </a:rPr>
              <a:t>There are changes all around us, now describe them to help guide how we manage our water resources!</a:t>
            </a:r>
          </a:p>
          <a:p>
            <a:endParaRPr lang="en-US" dirty="0" smtClean="0"/>
          </a:p>
        </p:txBody>
      </p:sp>
      <p:pic>
        <p:nvPicPr>
          <p:cNvPr id="5" name="Picture 4" descr="black-billed great egret.jpg"/>
          <p:cNvPicPr>
            <a:picLocks noChangeAspect="1"/>
          </p:cNvPicPr>
          <p:nvPr/>
        </p:nvPicPr>
        <p:blipFill>
          <a:blip r:embed="rId2"/>
          <a:srcRect t="36638" r="41444"/>
          <a:stretch>
            <a:fillRect/>
          </a:stretch>
        </p:blipFill>
        <p:spPr>
          <a:xfrm>
            <a:off x="3221194" y="3088640"/>
            <a:ext cx="5465606" cy="3319537"/>
          </a:xfrm>
          <a:prstGeom prst="rect">
            <a:avLst/>
          </a:prstGeom>
        </p:spPr>
      </p:pic>
      <p:pic>
        <p:nvPicPr>
          <p:cNvPr id="6" name="Picture 9" descr="Image of large USGS Identifier"/>
          <p:cNvPicPr>
            <a:picLocks noChangeAspect="1" noChangeArrowheads="1"/>
          </p:cNvPicPr>
          <p:nvPr/>
        </p:nvPicPr>
        <p:blipFill>
          <a:blip r:embed="rId3">
            <a:lum bright="100000"/>
          </a:blip>
          <a:srcRect/>
          <a:stretch>
            <a:fillRect/>
          </a:stretch>
        </p:blipFill>
        <p:spPr bwMode="black">
          <a:xfrm>
            <a:off x="142240" y="5953760"/>
            <a:ext cx="2057400" cy="7572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00009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58520" y="121920"/>
            <a:ext cx="8051800" cy="2296160"/>
          </a:xfrm>
        </p:spPr>
        <p:txBody>
          <a:bodyPr>
            <a:normAutofit fontScale="90000"/>
          </a:bodyPr>
          <a:lstStyle/>
          <a:p>
            <a:pPr algn="l"/>
            <a:r>
              <a:rPr lang="en-US" sz="4000" b="1" dirty="0" smtClean="0">
                <a:solidFill>
                  <a:srgbClr val="FFFF00"/>
                </a:solidFill>
              </a:rPr>
              <a:t>We welcome your questions and feedback on:</a:t>
            </a:r>
            <a:r>
              <a:rPr lang="en-US" b="1" dirty="0" smtClean="0">
                <a:solidFill>
                  <a:srgbClr val="FFFF00"/>
                </a:solidFill>
              </a:rPr>
              <a:t> </a:t>
            </a:r>
            <a:r>
              <a:rPr lang="en-US" sz="4889" b="1" i="1" dirty="0" smtClean="0">
                <a:solidFill>
                  <a:srgbClr val="FFFFFF"/>
                </a:solidFill>
              </a:rPr>
              <a:t>the methods, the outputs, the manual</a:t>
            </a:r>
            <a:r>
              <a:rPr lang="en-US" b="1" dirty="0" smtClean="0">
                <a:solidFill>
                  <a:srgbClr val="FFFF00"/>
                </a:solidFill>
              </a:rPr>
              <a:t/>
            </a:r>
            <a:br>
              <a:rPr lang="en-US" b="1" dirty="0" smtClean="0">
                <a:solidFill>
                  <a:srgbClr val="FFFF00"/>
                </a:solidFill>
              </a:rPr>
            </a:br>
            <a:endParaRPr lang="en-US" b="1" dirty="0">
              <a:solidFill>
                <a:srgbClr val="FFFF00"/>
              </a:solidFill>
            </a:endParaRPr>
          </a:p>
        </p:txBody>
      </p:sp>
      <p:sp>
        <p:nvSpPr>
          <p:cNvPr id="4" name="TextBox 3"/>
          <p:cNvSpPr txBox="1"/>
          <p:nvPr/>
        </p:nvSpPr>
        <p:spPr>
          <a:xfrm rot="10800000" flipH="1" flipV="1">
            <a:off x="81280" y="2072640"/>
            <a:ext cx="8829040" cy="954107"/>
          </a:xfrm>
          <a:prstGeom prst="rect">
            <a:avLst/>
          </a:prstGeom>
          <a:noFill/>
        </p:spPr>
        <p:txBody>
          <a:bodyPr wrap="square" rtlCol="0">
            <a:spAutoFit/>
          </a:bodyPr>
          <a:lstStyle/>
          <a:p>
            <a:r>
              <a:rPr lang="en-US" sz="2800" b="1" dirty="0" smtClean="0">
                <a:solidFill>
                  <a:schemeClr val="bg1"/>
                </a:solidFill>
              </a:rPr>
              <a:t>The R-packages, draft manual and this presentation are on the EGRET web site:</a:t>
            </a:r>
          </a:p>
        </p:txBody>
      </p:sp>
      <p:pic>
        <p:nvPicPr>
          <p:cNvPr id="6" name="Picture 9" descr="Image of large USGS Identifier"/>
          <p:cNvPicPr>
            <a:picLocks noChangeAspect="1" noChangeArrowheads="1"/>
          </p:cNvPicPr>
          <p:nvPr/>
        </p:nvPicPr>
        <p:blipFill>
          <a:blip r:embed="rId3">
            <a:lum bright="100000"/>
          </a:blip>
          <a:srcRect/>
          <a:stretch>
            <a:fillRect/>
          </a:stretch>
        </p:blipFill>
        <p:spPr bwMode="black">
          <a:xfrm>
            <a:off x="142240" y="5953760"/>
            <a:ext cx="2057400" cy="757238"/>
          </a:xfrm>
          <a:prstGeom prst="rect">
            <a:avLst/>
          </a:prstGeom>
          <a:noFill/>
          <a:ln w="9525">
            <a:noFill/>
            <a:miter lim="800000"/>
            <a:headEnd/>
            <a:tailEnd/>
          </a:ln>
        </p:spPr>
      </p:pic>
      <p:sp>
        <p:nvSpPr>
          <p:cNvPr id="8" name="Subtitle 7"/>
          <p:cNvSpPr>
            <a:spLocks noGrp="1"/>
          </p:cNvSpPr>
          <p:nvPr>
            <p:ph type="subTitle" idx="1"/>
          </p:nvPr>
        </p:nvSpPr>
        <p:spPr>
          <a:xfrm>
            <a:off x="142240" y="3026749"/>
            <a:ext cx="8666480" cy="1758611"/>
          </a:xfrm>
        </p:spPr>
        <p:txBody>
          <a:bodyPr>
            <a:noAutofit/>
          </a:bodyPr>
          <a:lstStyle/>
          <a:p>
            <a:pPr algn="l"/>
            <a:r>
              <a:rPr lang="en-US" sz="2400" b="1" dirty="0" smtClean="0">
                <a:solidFill>
                  <a:schemeClr val="bg2"/>
                </a:solidFill>
              </a:rPr>
              <a:t>https://github.com/USGS-CIDA/WRTDS/blob/master/README.md</a:t>
            </a:r>
          </a:p>
          <a:p>
            <a:pPr algn="l"/>
            <a:r>
              <a:rPr lang="en-US" b="1" dirty="0" smtClean="0">
                <a:solidFill>
                  <a:schemeClr val="bg1"/>
                </a:solidFill>
              </a:rPr>
              <a:t>Send your questions and feedback to:</a:t>
            </a:r>
            <a:br>
              <a:rPr lang="en-US" b="1" dirty="0" smtClean="0">
                <a:solidFill>
                  <a:schemeClr val="bg1"/>
                </a:solidFill>
              </a:rPr>
            </a:br>
            <a:r>
              <a:rPr lang="en-US" b="1" dirty="0" err="1" smtClean="0">
                <a:solidFill>
                  <a:schemeClr val="bg1"/>
                </a:solidFill>
              </a:rPr>
              <a:t>egret_comments@usgs.gov</a:t>
            </a:r>
            <a:endParaRPr lang="en-US" b="1" dirty="0" smtClean="0">
              <a:solidFill>
                <a:schemeClr val="bg1"/>
              </a:solidFill>
            </a:endParaRPr>
          </a:p>
        </p:txBody>
      </p:sp>
      <p:pic>
        <p:nvPicPr>
          <p:cNvPr id="7" name="Picture 6" descr="black-billed great egret.jpg"/>
          <p:cNvPicPr>
            <a:picLocks noChangeAspect="1"/>
          </p:cNvPicPr>
          <p:nvPr/>
        </p:nvPicPr>
        <p:blipFill>
          <a:blip r:embed="rId4"/>
          <a:srcRect t="36638" r="41444"/>
          <a:stretch>
            <a:fillRect/>
          </a:stretch>
        </p:blipFill>
        <p:spPr>
          <a:xfrm>
            <a:off x="5130800" y="4420582"/>
            <a:ext cx="4013200" cy="2437418"/>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82242"/>
          </a:xfrm>
        </p:spPr>
        <p:txBody>
          <a:bodyPr/>
          <a:lstStyle/>
          <a:p>
            <a:r>
              <a:rPr lang="en-US" b="1" dirty="0" smtClean="0"/>
              <a:t>EGRET overview</a:t>
            </a:r>
            <a:endParaRPr lang="en-US" b="1" dirty="0"/>
          </a:p>
        </p:txBody>
      </p:sp>
      <p:sp>
        <p:nvSpPr>
          <p:cNvPr id="3" name="Content Placeholder 2"/>
          <p:cNvSpPr>
            <a:spLocks noGrp="1"/>
          </p:cNvSpPr>
          <p:nvPr>
            <p:ph idx="1"/>
          </p:nvPr>
        </p:nvSpPr>
        <p:spPr>
          <a:xfrm>
            <a:off x="457200" y="939800"/>
            <a:ext cx="8229600" cy="5224737"/>
          </a:xfrm>
        </p:spPr>
        <p:txBody>
          <a:bodyPr>
            <a:normAutofit fontScale="92500" lnSpcReduction="10000"/>
          </a:bodyPr>
          <a:lstStyle/>
          <a:p>
            <a:pPr>
              <a:spcAft>
                <a:spcPts val="2400"/>
              </a:spcAft>
            </a:pPr>
            <a:r>
              <a:rPr lang="en-US" dirty="0" smtClean="0"/>
              <a:t>Ingest water quality sample data, daily streamflow data, and meta data from </a:t>
            </a:r>
            <a:r>
              <a:rPr lang="en-US" b="1" dirty="0" smtClean="0"/>
              <a:t>USGS Web services</a:t>
            </a:r>
            <a:r>
              <a:rPr lang="en-US" dirty="0" smtClean="0"/>
              <a:t> or from </a:t>
            </a:r>
            <a:r>
              <a:rPr lang="en-US" b="1" dirty="0" smtClean="0"/>
              <a:t>user-supplied files</a:t>
            </a:r>
          </a:p>
          <a:p>
            <a:pPr>
              <a:spcAft>
                <a:spcPts val="2400"/>
              </a:spcAft>
            </a:pPr>
            <a:r>
              <a:rPr lang="en-US" dirty="0" smtClean="0"/>
              <a:t>Sub-systems: </a:t>
            </a:r>
            <a:r>
              <a:rPr lang="en-US" b="1" dirty="0" smtClean="0"/>
              <a:t>WRTDS</a:t>
            </a:r>
            <a:r>
              <a:rPr lang="en-US" dirty="0" smtClean="0"/>
              <a:t> for river water quality data analysis and </a:t>
            </a:r>
            <a:r>
              <a:rPr lang="en-US" b="1" dirty="0" err="1" smtClean="0"/>
              <a:t>flowHistory</a:t>
            </a:r>
            <a:r>
              <a:rPr lang="en-US" dirty="0" smtClean="0"/>
              <a:t> for analysis of streamflow alone</a:t>
            </a:r>
          </a:p>
          <a:p>
            <a:pPr>
              <a:spcAft>
                <a:spcPts val="2400"/>
              </a:spcAft>
            </a:pPr>
            <a:r>
              <a:rPr lang="en-US" dirty="0" smtClean="0"/>
              <a:t>Goal: Exploration of the data to describe the evolving hydrologic system.  Produce: graphs, summary statistics, understanding, and hypotheses.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749300" y="0"/>
            <a:ext cx="8089900" cy="865970"/>
          </a:xfrm>
        </p:spPr>
        <p:txBody>
          <a:bodyPr>
            <a:normAutofit/>
          </a:bodyPr>
          <a:lstStyle/>
          <a:p>
            <a:r>
              <a:rPr lang="en-US" sz="3600" b="1" dirty="0" smtClean="0"/>
              <a:t>What’s the underlying idea of WRTDS?</a:t>
            </a:r>
            <a:endParaRPr lang="en-US" sz="3600" b="1" dirty="0"/>
          </a:p>
        </p:txBody>
      </p:sp>
      <p:sp>
        <p:nvSpPr>
          <p:cNvPr id="4" name="TextBox 3"/>
          <p:cNvSpPr txBox="1"/>
          <p:nvPr/>
        </p:nvSpPr>
        <p:spPr>
          <a:xfrm>
            <a:off x="749300" y="865970"/>
            <a:ext cx="7750840" cy="923330"/>
          </a:xfrm>
          <a:prstGeom prst="rect">
            <a:avLst/>
          </a:prstGeom>
          <a:noFill/>
        </p:spPr>
        <p:txBody>
          <a:bodyPr wrap="none" rtlCol="0">
            <a:spAutoFit/>
          </a:bodyPr>
          <a:lstStyle/>
          <a:p>
            <a:pPr algn="ctr"/>
            <a:r>
              <a:rPr lang="en-US" dirty="0" smtClean="0"/>
              <a:t>Water quality is influenced by many factors, we need tools to sort out the factors</a:t>
            </a:r>
          </a:p>
          <a:p>
            <a:pPr algn="ctr"/>
            <a:endParaRPr lang="en-US" dirty="0" smtClean="0"/>
          </a:p>
          <a:p>
            <a:pPr algn="ctr"/>
            <a:r>
              <a:rPr lang="en-US" dirty="0" smtClean="0"/>
              <a:t>What’s going on here?</a:t>
            </a:r>
          </a:p>
        </p:txBody>
      </p:sp>
      <p:pic>
        <p:nvPicPr>
          <p:cNvPr id="5" name="Picture 4"/>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164194" y="1789300"/>
            <a:ext cx="8675006" cy="4129267"/>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749300" y="0"/>
            <a:ext cx="8089900" cy="865970"/>
          </a:xfrm>
        </p:spPr>
        <p:txBody>
          <a:bodyPr>
            <a:normAutofit/>
          </a:bodyPr>
          <a:lstStyle/>
          <a:p>
            <a:r>
              <a:rPr lang="en-US" sz="3600" b="1" dirty="0" smtClean="0"/>
              <a:t>What’s the underlying idea of WRTDS?</a:t>
            </a:r>
            <a:endParaRPr lang="en-US" sz="3600" b="1" dirty="0"/>
          </a:p>
        </p:txBody>
      </p:sp>
      <p:sp>
        <p:nvSpPr>
          <p:cNvPr id="4" name="TextBox 3"/>
          <p:cNvSpPr txBox="1"/>
          <p:nvPr/>
        </p:nvSpPr>
        <p:spPr>
          <a:xfrm>
            <a:off x="419100" y="865970"/>
            <a:ext cx="8242300" cy="5032147"/>
          </a:xfrm>
          <a:prstGeom prst="rect">
            <a:avLst/>
          </a:prstGeom>
          <a:noFill/>
        </p:spPr>
        <p:txBody>
          <a:bodyPr wrap="square" rtlCol="0">
            <a:spAutoFit/>
          </a:bodyPr>
          <a:lstStyle/>
          <a:p>
            <a:r>
              <a:rPr lang="en-US" sz="2800" dirty="0" smtClean="0"/>
              <a:t>Use the data and a simple, </a:t>
            </a:r>
            <a:r>
              <a:rPr lang="en-US" sz="2800" b="1" dirty="0" smtClean="0">
                <a:solidFill>
                  <a:srgbClr val="FF0000"/>
                </a:solidFill>
              </a:rPr>
              <a:t>highly-flexible </a:t>
            </a:r>
            <a:r>
              <a:rPr lang="en-US" sz="2800" dirty="0" smtClean="0"/>
              <a:t>smoothing model, to compute </a:t>
            </a:r>
            <a:r>
              <a:rPr lang="en-US" sz="2800" b="1" dirty="0" smtClean="0">
                <a:solidFill>
                  <a:srgbClr val="FF0000"/>
                </a:solidFill>
              </a:rPr>
              <a:t>for every day </a:t>
            </a:r>
            <a:r>
              <a:rPr lang="en-US" sz="2800" dirty="0" smtClean="0"/>
              <a:t>in the study period, an estimate of </a:t>
            </a:r>
            <a:r>
              <a:rPr lang="en-US" sz="2800" b="1" dirty="0" smtClean="0">
                <a:solidFill>
                  <a:srgbClr val="FF0000"/>
                </a:solidFill>
              </a:rPr>
              <a:t>concentration</a:t>
            </a:r>
            <a:r>
              <a:rPr lang="en-US" sz="2800" dirty="0" smtClean="0"/>
              <a:t> and an estimate of </a:t>
            </a:r>
            <a:r>
              <a:rPr lang="en-US" sz="2800" b="1" dirty="0" smtClean="0">
                <a:solidFill>
                  <a:srgbClr val="FF0000"/>
                </a:solidFill>
              </a:rPr>
              <a:t>flux.</a:t>
            </a:r>
          </a:p>
          <a:p>
            <a:endParaRPr lang="en-US" sz="2400" b="1" dirty="0" smtClean="0"/>
          </a:p>
          <a:p>
            <a:r>
              <a:rPr lang="en-US" sz="2800" dirty="0" smtClean="0"/>
              <a:t>The smoothing model expresses the behavior as a combination of influences:</a:t>
            </a:r>
            <a:endParaRPr lang="en-US" sz="2400" dirty="0" smtClean="0"/>
          </a:p>
          <a:p>
            <a:pPr marL="457200" indent="-457200">
              <a:spcAft>
                <a:spcPts val="1800"/>
              </a:spcAft>
              <a:buAutoNum type="arabicParenR"/>
            </a:pPr>
            <a:r>
              <a:rPr lang="en-US" sz="2800" b="1" dirty="0" smtClean="0"/>
              <a:t>Time trend </a:t>
            </a:r>
          </a:p>
          <a:p>
            <a:pPr marL="457200" indent="-457200">
              <a:spcAft>
                <a:spcPts val="1800"/>
              </a:spcAft>
              <a:buAutoNum type="arabicParenR"/>
            </a:pPr>
            <a:r>
              <a:rPr lang="en-US" sz="2800" b="1" dirty="0" smtClean="0"/>
              <a:t>Discharge </a:t>
            </a:r>
          </a:p>
          <a:p>
            <a:pPr marL="457200" indent="-457200">
              <a:spcAft>
                <a:spcPts val="1800"/>
              </a:spcAft>
              <a:buAutoNum type="arabicParenR"/>
            </a:pPr>
            <a:r>
              <a:rPr lang="en-US" sz="2800" b="1" dirty="0" smtClean="0"/>
              <a:t>Seasonal cycle</a:t>
            </a:r>
          </a:p>
          <a:p>
            <a:pPr marL="457200" indent="-457200">
              <a:spcAft>
                <a:spcPts val="1800"/>
              </a:spcAft>
              <a:buAutoNum type="arabicParenR"/>
            </a:pPr>
            <a:r>
              <a:rPr lang="en-US" sz="2800" b="1" dirty="0" smtClean="0"/>
              <a:t>Random component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675" name="Rectangle 7"/>
          <p:cNvSpPr>
            <a:spLocks noChangeArrowheads="1"/>
          </p:cNvSpPr>
          <p:nvPr/>
        </p:nvSpPr>
        <p:spPr bwMode="auto">
          <a:xfrm>
            <a:off x="0" y="0"/>
            <a:ext cx="9144000" cy="6858000"/>
          </a:xfrm>
          <a:prstGeom prst="rect">
            <a:avLst/>
          </a:prstGeom>
          <a:solidFill>
            <a:srgbClr val="FFFFFF"/>
          </a:solidFill>
          <a:ln w="12700">
            <a:solidFill>
              <a:schemeClr val="tx1"/>
            </a:solidFill>
            <a:round/>
            <a:headEnd/>
            <a:tailEnd/>
          </a:ln>
        </p:spPr>
        <p:txBody>
          <a:bodyPr>
            <a:prstTxWarp prst="textNoShape">
              <a:avLst/>
            </a:prstTxWarp>
          </a:bodyPr>
          <a:lstStyle/>
          <a:p>
            <a:pPr eaLnBrk="0" hangingPunct="0"/>
            <a:endParaRPr lang="en-US"/>
          </a:p>
        </p:txBody>
      </p:sp>
      <p:sp>
        <p:nvSpPr>
          <p:cNvPr id="28676" name="TextBox 1"/>
          <p:cNvSpPr txBox="1">
            <a:spLocks noChangeArrowheads="1"/>
          </p:cNvSpPr>
          <p:nvPr/>
        </p:nvSpPr>
        <p:spPr bwMode="auto">
          <a:xfrm>
            <a:off x="533400" y="304800"/>
            <a:ext cx="8305800" cy="769441"/>
          </a:xfrm>
          <a:prstGeom prst="rect">
            <a:avLst/>
          </a:prstGeom>
          <a:noFill/>
          <a:ln w="9525">
            <a:noFill/>
            <a:miter lim="800000"/>
            <a:headEnd/>
            <a:tailEnd/>
          </a:ln>
        </p:spPr>
        <p:txBody>
          <a:bodyPr>
            <a:prstTxWarp prst="textNoShape">
              <a:avLst/>
            </a:prstTxWarp>
            <a:spAutoFit/>
          </a:bodyPr>
          <a:lstStyle/>
          <a:p>
            <a:pPr eaLnBrk="0" hangingPunct="0"/>
            <a:r>
              <a:rPr lang="en-US" sz="4400" b="1" dirty="0"/>
              <a:t>Locally Weighted Regression</a:t>
            </a:r>
          </a:p>
        </p:txBody>
      </p:sp>
      <p:sp>
        <p:nvSpPr>
          <p:cNvPr id="28677"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prstTxWarp prst="textNoShape">
              <a:avLst/>
            </a:prstTxWarp>
            <a:spAutoFit/>
          </a:bodyPr>
          <a:lstStyle/>
          <a:p>
            <a:pPr eaLnBrk="0" hangingPunct="0"/>
            <a:endParaRPr lang="en-US"/>
          </a:p>
        </p:txBody>
      </p:sp>
      <p:graphicFrame>
        <p:nvGraphicFramePr>
          <p:cNvPr id="28674" name="Object 2"/>
          <p:cNvGraphicFramePr>
            <a:graphicFrameLocks noChangeAspect="1"/>
          </p:cNvGraphicFramePr>
          <p:nvPr/>
        </p:nvGraphicFramePr>
        <p:xfrm>
          <a:off x="381000" y="2895600"/>
          <a:ext cx="8458200" cy="482600"/>
        </p:xfrm>
        <a:graphic>
          <a:graphicData uri="http://schemas.openxmlformats.org/presentationml/2006/ole">
            <p:oleObj spid="_x0000_s34818" name="Equation" r:id="rId4" imgW="3644900" imgH="177800" progId="Equation.3">
              <p:embed/>
            </p:oleObj>
          </a:graphicData>
        </a:graphic>
      </p:graphicFrame>
      <p:sp>
        <p:nvSpPr>
          <p:cNvPr id="28678" name="TextBox 6"/>
          <p:cNvSpPr txBox="1">
            <a:spLocks noChangeArrowheads="1"/>
          </p:cNvSpPr>
          <p:nvPr/>
        </p:nvSpPr>
        <p:spPr bwMode="auto">
          <a:xfrm>
            <a:off x="533400" y="1295400"/>
            <a:ext cx="7696200" cy="2246313"/>
          </a:xfrm>
          <a:prstGeom prst="rect">
            <a:avLst/>
          </a:prstGeom>
          <a:noFill/>
          <a:ln w="9525">
            <a:noFill/>
            <a:miter lim="800000"/>
            <a:headEnd/>
            <a:tailEnd/>
          </a:ln>
        </p:spPr>
        <p:txBody>
          <a:bodyPr>
            <a:prstTxWarp prst="textNoShape">
              <a:avLst/>
            </a:prstTxWarp>
            <a:spAutoFit/>
          </a:bodyPr>
          <a:lstStyle/>
          <a:p>
            <a:r>
              <a:rPr lang="en-US" sz="2800" b="1"/>
              <a:t>For any location in time - discharge space</a:t>
            </a:r>
            <a:br>
              <a:rPr lang="en-US" sz="2800" b="1"/>
            </a:br>
            <a:r>
              <a:rPr lang="en-US" sz="2800" b="1"/>
              <a:t>(</a:t>
            </a:r>
            <a:r>
              <a:rPr lang="en-US" sz="2800" b="1" i="1"/>
              <a:t>t</a:t>
            </a:r>
            <a:r>
              <a:rPr lang="en-US" sz="2800" b="1"/>
              <a:t> and </a:t>
            </a:r>
            <a:r>
              <a:rPr lang="en-US" sz="2800" b="1" i="1"/>
              <a:t>Q</a:t>
            </a:r>
            <a:r>
              <a:rPr lang="en-US" sz="2800" b="1"/>
              <a:t>) we assume that concentration (</a:t>
            </a:r>
            <a:r>
              <a:rPr lang="en-US" sz="2800" b="1" i="1"/>
              <a:t>c</a:t>
            </a:r>
            <a:r>
              <a:rPr lang="en-US" sz="2800" b="1"/>
              <a:t>) follows this model </a:t>
            </a:r>
          </a:p>
          <a:p>
            <a:endParaRPr lang="en-US" sz="2800" b="1"/>
          </a:p>
          <a:p>
            <a:r>
              <a:rPr lang="en-US" sz="2800" b="1"/>
              <a:t> </a:t>
            </a:r>
          </a:p>
        </p:txBody>
      </p:sp>
      <p:sp>
        <p:nvSpPr>
          <p:cNvPr id="34822" name="Rectangle 7"/>
          <p:cNvSpPr>
            <a:spLocks noChangeArrowheads="1"/>
          </p:cNvSpPr>
          <p:nvPr/>
        </p:nvSpPr>
        <p:spPr bwMode="auto">
          <a:xfrm>
            <a:off x="457200" y="4724400"/>
            <a:ext cx="8153400" cy="1816100"/>
          </a:xfrm>
          <a:prstGeom prst="rect">
            <a:avLst/>
          </a:prstGeom>
          <a:noFill/>
          <a:ln w="9525">
            <a:noFill/>
            <a:miter lim="800000"/>
            <a:headEnd/>
            <a:tailEnd/>
          </a:ln>
        </p:spPr>
        <p:txBody>
          <a:bodyPr>
            <a:prstTxWarp prst="textNoShape">
              <a:avLst/>
            </a:prstTxWarp>
            <a:spAutoFit/>
          </a:bodyPr>
          <a:lstStyle/>
          <a:p>
            <a:r>
              <a:rPr lang="en-US" sz="2800" b="1"/>
              <a:t>Use weighted regression at many points in that space.  The weight on each sample is determined by its “relevance” to that particular point in the space.  </a:t>
            </a:r>
          </a:p>
        </p:txBody>
      </p:sp>
      <p:sp>
        <p:nvSpPr>
          <p:cNvPr id="34823" name="Rectangle 8"/>
          <p:cNvSpPr>
            <a:spLocks noChangeArrowheads="1"/>
          </p:cNvSpPr>
          <p:nvPr/>
        </p:nvSpPr>
        <p:spPr bwMode="auto">
          <a:xfrm>
            <a:off x="533400" y="3657600"/>
            <a:ext cx="7848600" cy="954088"/>
          </a:xfrm>
          <a:prstGeom prst="rect">
            <a:avLst/>
          </a:prstGeom>
          <a:noFill/>
          <a:ln w="9525">
            <a:noFill/>
            <a:miter lim="800000"/>
            <a:headEnd/>
            <a:tailEnd/>
          </a:ln>
        </p:spPr>
        <p:txBody>
          <a:bodyPr>
            <a:prstTxWarp prst="textNoShape">
              <a:avLst/>
            </a:prstTxWarp>
            <a:spAutoFit/>
          </a:bodyPr>
          <a:lstStyle/>
          <a:p>
            <a:r>
              <a:rPr lang="en-US" sz="2800" b="1"/>
              <a:t>But the coefficients should be smoothly changing as we move through the space</a:t>
            </a:r>
            <a:endParaRPr lang="en-US" sz="2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823">
                                            <p:txEl>
                                              <p:pRg st="0" end="0"/>
                                            </p:txEl>
                                          </p:spTgt>
                                        </p:tgtEl>
                                        <p:attrNameLst>
                                          <p:attrName>style.visibility</p:attrName>
                                        </p:attrNameLst>
                                      </p:cBhvr>
                                      <p:to>
                                        <p:strVal val="visible"/>
                                      </p:to>
                                    </p:set>
                                    <p:animEffect transition="in" filter="blinds(horizontal)">
                                      <p:cBhvr>
                                        <p:cTn id="7" dur="500"/>
                                        <p:tgtEl>
                                          <p:spTgt spid="348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4822">
                                            <p:txEl>
                                              <p:pRg st="0" end="0"/>
                                            </p:txEl>
                                          </p:spTgt>
                                        </p:tgtEl>
                                        <p:attrNameLst>
                                          <p:attrName>style.visibility</p:attrName>
                                        </p:attrNameLst>
                                      </p:cBhvr>
                                      <p:to>
                                        <p:strVal val="visible"/>
                                      </p:to>
                                    </p:set>
                                    <p:animEffect transition="in" filter="blinds(horizontal)">
                                      <p:cBhvr>
                                        <p:cTn id="12" dur="500"/>
                                        <p:tgtEl>
                                          <p:spTgt spid="348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651" y="249287"/>
            <a:ext cx="7589230" cy="1660029"/>
          </a:xfrm>
        </p:spPr>
        <p:txBody>
          <a:bodyPr>
            <a:normAutofit fontScale="92500" lnSpcReduction="20000"/>
          </a:bodyPr>
          <a:lstStyle/>
          <a:p>
            <a:pPr>
              <a:buNone/>
            </a:pPr>
            <a:r>
              <a:rPr lang="en-US" dirty="0" smtClean="0"/>
              <a:t>Every dot is a data point from 1993 to 2012</a:t>
            </a:r>
          </a:p>
          <a:p>
            <a:pPr>
              <a:buNone/>
            </a:pPr>
            <a:r>
              <a:rPr lang="en-US" dirty="0" smtClean="0"/>
              <a:t>Let’s say we want to use the data to estimate the expected value of concentration for January 1, 2003 at Q=500 cfs</a:t>
            </a:r>
            <a:endParaRPr lang="en-US" dirty="0"/>
          </a:p>
        </p:txBody>
      </p:sp>
      <p:pic>
        <p:nvPicPr>
          <p:cNvPr id="5" name="Picture 4"/>
          <p:cNvPicPr>
            <a:picLocks noChangeAspect="1"/>
          </p:cNvPicPr>
          <p:nvPr/>
        </p:nvPicPr>
        <mc:AlternateContent>
          <mc:Choice xmlns:ma="http://schemas.microsoft.com/office/mac/drawingml/2008/main" Requires="ma">
            <p:blipFill>
              <a:blip r:embed="rId2"/>
              <a:srcRect t="17911" b="25346"/>
              <a:stretch>
                <a:fillRect/>
              </a:stretch>
            </p:blipFill>
          </mc:Choice>
          <mc:Fallback>
            <p:blipFill>
              <a:blip r:embed="rId3"/>
              <a:srcRect t="17911" b="25346"/>
              <a:stretch>
                <a:fillRect/>
              </a:stretch>
            </p:blipFill>
          </mc:Fallback>
        </mc:AlternateContent>
        <p:spPr>
          <a:xfrm>
            <a:off x="262002" y="1909317"/>
            <a:ext cx="8509000" cy="3516695"/>
          </a:xfrm>
          <a:prstGeom prst="rect">
            <a:avLst/>
          </a:prstGeom>
        </p:spPr>
      </p:pic>
      <p:sp>
        <p:nvSpPr>
          <p:cNvPr id="4" name="Left Arrow 3"/>
          <p:cNvSpPr/>
          <p:nvPr/>
        </p:nvSpPr>
        <p:spPr>
          <a:xfrm rot="13576967">
            <a:off x="4297543" y="2959761"/>
            <a:ext cx="862949" cy="281809"/>
          </a:xfrm>
          <a:prstGeom prst="left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2" presetClass="entr" presetSubtype="4" accel="50000" decel="5000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ppt_x"/>
                                          </p:val>
                                        </p:tav>
                                        <p:tav tm="100000">
                                          <p:val>
                                            <p:strVal val="#ppt_x"/>
                                          </p:val>
                                        </p:tav>
                                      </p:tavLst>
                                    </p:anim>
                                    <p:anim calcmode="lin" valueType="num">
                                      <p:cBhvr additive="base">
                                        <p:cTn id="14"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4" grpId="0" animBg="1"/>
    </p:bld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p:cNvPicPr>
            <a:picLocks noChangeAspect="1"/>
          </p:cNvPicPr>
          <p:nvPr/>
        </p:nvPicPr>
        <mc:AlternateContent>
          <mc:Choice xmlns:ma="http://schemas.microsoft.com/office/mac/drawingml/2008/main" Requires="ma">
            <p:blipFill>
              <a:blip r:embed="rId2"/>
              <a:srcRect t="18033" b="25410"/>
              <a:stretch>
                <a:fillRect/>
              </a:stretch>
            </p:blipFill>
          </mc:Choice>
          <mc:Fallback>
            <p:blipFill>
              <a:blip r:embed="rId3"/>
              <a:srcRect t="18033" b="25410"/>
              <a:stretch>
                <a:fillRect/>
              </a:stretch>
            </p:blipFill>
          </mc:Fallback>
        </mc:AlternateContent>
        <p:spPr>
          <a:xfrm>
            <a:off x="0" y="2799080"/>
            <a:ext cx="9359900" cy="3855720"/>
          </a:xfrm>
          <a:prstGeom prst="rect">
            <a:avLst/>
          </a:prstGeom>
        </p:spPr>
      </p:pic>
      <p:sp>
        <p:nvSpPr>
          <p:cNvPr id="3" name="Content Placeholder 2"/>
          <p:cNvSpPr>
            <a:spLocks noGrp="1"/>
          </p:cNvSpPr>
          <p:nvPr>
            <p:ph idx="1"/>
          </p:nvPr>
        </p:nvSpPr>
        <p:spPr>
          <a:xfrm>
            <a:off x="508001" y="124327"/>
            <a:ext cx="8369300" cy="2674753"/>
          </a:xfrm>
        </p:spPr>
        <p:txBody>
          <a:bodyPr>
            <a:normAutofit fontScale="62500" lnSpcReduction="20000"/>
          </a:bodyPr>
          <a:lstStyle/>
          <a:p>
            <a:pPr>
              <a:buNone/>
            </a:pPr>
            <a:r>
              <a:rPr lang="en-US" sz="4364" b="1" dirty="0" smtClean="0"/>
              <a:t>How do we set the weights for the regression?</a:t>
            </a:r>
          </a:p>
          <a:p>
            <a:pPr>
              <a:buNone/>
            </a:pPr>
            <a:r>
              <a:rPr lang="en-US" sz="4364" dirty="0" smtClean="0"/>
              <a:t>These are the same points we just saw, but the radius of the dot is proportional to weight assigned to that point for purposes of estimating concentration for January 1, 2003 at Q=500 cfs</a:t>
            </a:r>
          </a:p>
          <a:p>
            <a:pPr>
              <a:buNone/>
            </a:pPr>
            <a:r>
              <a:rPr lang="en-US" sz="4364" dirty="0" smtClean="0"/>
              <a:t>The weight depends on distance in: time, log discharge, and season from January 1, 2003 at Q = 500 cfs</a:t>
            </a:r>
          </a:p>
          <a:p>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651" y="124327"/>
            <a:ext cx="7833049" cy="2352173"/>
          </a:xfrm>
        </p:spPr>
        <p:txBody>
          <a:bodyPr>
            <a:normAutofit/>
          </a:bodyPr>
          <a:lstStyle/>
          <a:p>
            <a:pPr>
              <a:buNone/>
            </a:pPr>
            <a:r>
              <a:rPr lang="en-US" dirty="0" smtClean="0"/>
              <a:t>What if we wanted to make an estimate for January 1, 2003 but for Q = 50 cfs</a:t>
            </a:r>
          </a:p>
          <a:p>
            <a:pPr>
              <a:buNone/>
            </a:pPr>
            <a:r>
              <a:rPr lang="en-US" dirty="0" smtClean="0"/>
              <a:t>Redo the weights for distance from that point</a:t>
            </a:r>
          </a:p>
        </p:txBody>
      </p:sp>
      <p:pic>
        <p:nvPicPr>
          <p:cNvPr id="5" name="Picture 4"/>
          <p:cNvPicPr>
            <a:picLocks noChangeAspect="1"/>
          </p:cNvPicPr>
          <p:nvPr/>
        </p:nvPicPr>
        <mc:AlternateContent>
          <mc:Choice xmlns:ma="http://schemas.microsoft.com/office/mac/drawingml/2008/main" Requires="ma">
            <p:blipFill>
              <a:blip r:embed="rId2"/>
              <a:srcRect l="2239" t="18238" r="2090" b="23156"/>
              <a:stretch>
                <a:fillRect/>
              </a:stretch>
            </p:blipFill>
          </mc:Choice>
          <mc:Fallback>
            <p:blipFill>
              <a:blip r:embed="rId3"/>
              <a:srcRect l="2239" t="18238" r="2090" b="23156"/>
              <a:stretch>
                <a:fillRect/>
              </a:stretch>
            </p:blipFill>
          </mc:Fallback>
        </mc:AlternateContent>
        <p:spPr>
          <a:xfrm>
            <a:off x="0" y="2300642"/>
            <a:ext cx="9189516" cy="4100158"/>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6401" y="124327"/>
            <a:ext cx="8496300" cy="2352173"/>
          </a:xfrm>
        </p:spPr>
        <p:txBody>
          <a:bodyPr>
            <a:noAutofit/>
          </a:bodyPr>
          <a:lstStyle/>
          <a:p>
            <a:pPr>
              <a:buNone/>
            </a:pPr>
            <a:r>
              <a:rPr lang="en-US" dirty="0" smtClean="0"/>
              <a:t>To organize the work, lets make estimates for a fine mesh of points in this space.  </a:t>
            </a:r>
          </a:p>
          <a:p>
            <a:pPr>
              <a:buNone/>
            </a:pPr>
            <a:r>
              <a:rPr lang="en-US" dirty="0" smtClean="0"/>
              <a:t>Over this space we will do it at 14 Q values and 177 time values, for a grid of 2,478 points.</a:t>
            </a:r>
          </a:p>
        </p:txBody>
      </p:sp>
      <p:pic>
        <p:nvPicPr>
          <p:cNvPr id="5" name="Picture 4"/>
          <p:cNvPicPr>
            <a:picLocks noChangeAspect="1"/>
          </p:cNvPicPr>
          <p:nvPr/>
        </p:nvPicPr>
        <mc:AlternateContent>
          <mc:Choice xmlns:ma="http://schemas.microsoft.com/office/mac/drawingml/2008/main" Requires="ma">
            <p:blipFill>
              <a:blip r:embed="rId2"/>
              <a:srcRect l="2239" t="18238" r="2090" b="23156"/>
              <a:stretch>
                <a:fillRect/>
              </a:stretch>
            </p:blipFill>
          </mc:Choice>
          <mc:Fallback>
            <p:blipFill>
              <a:blip r:embed="rId3"/>
              <a:srcRect l="2239" t="18238" r="2090" b="23156"/>
              <a:stretch>
                <a:fillRect/>
              </a:stretch>
            </p:blipFill>
          </mc:Fallback>
        </mc:AlternateContent>
        <p:spPr>
          <a:xfrm>
            <a:off x="0" y="2476500"/>
            <a:ext cx="9189516" cy="4100158"/>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2100" y="124327"/>
            <a:ext cx="8727751" cy="2390273"/>
          </a:xfrm>
        </p:spPr>
        <p:txBody>
          <a:bodyPr>
            <a:normAutofit/>
          </a:bodyPr>
          <a:lstStyle/>
          <a:p>
            <a:pPr marL="0" indent="0">
              <a:buNone/>
            </a:pPr>
            <a:r>
              <a:rPr lang="en-US" dirty="0" smtClean="0"/>
              <a:t>Here is the “surface” computed:  </a:t>
            </a:r>
            <a:br>
              <a:rPr lang="en-US" dirty="0" smtClean="0"/>
            </a:br>
            <a:r>
              <a:rPr lang="en-US" dirty="0" smtClean="0"/>
              <a:t/>
            </a:r>
            <a:br>
              <a:rPr lang="en-US" dirty="0" smtClean="0"/>
            </a:br>
            <a:r>
              <a:rPr lang="en-US" dirty="0" smtClean="0"/>
              <a:t>It is the estimates of the Expected value of Concentration as a function of time and discharge</a:t>
            </a:r>
          </a:p>
        </p:txBody>
      </p:sp>
      <p:pic>
        <p:nvPicPr>
          <p:cNvPr id="4" name="Picture 3"/>
          <p:cNvPicPr>
            <a:picLocks noChangeAspect="1"/>
          </p:cNvPicPr>
          <p:nvPr/>
        </p:nvPicPr>
        <mc:AlternateContent>
          <mc:Choice xmlns:ma="http://schemas.microsoft.com/office/mac/drawingml/2008/main" Requires="ma">
            <p:blipFill>
              <a:blip r:embed="rId2"/>
              <a:srcRect l="2239" t="17828" r="4328" b="23566"/>
              <a:stretch>
                <a:fillRect/>
              </a:stretch>
            </p:blipFill>
          </mc:Choice>
          <mc:Fallback>
            <p:blipFill>
              <a:blip r:embed="rId3"/>
              <a:srcRect l="2239" t="17828" r="4328" b="23566"/>
              <a:stretch>
                <a:fillRect/>
              </a:stretch>
            </p:blipFill>
          </mc:Fallback>
        </mc:AlternateContent>
        <p:spPr>
          <a:xfrm>
            <a:off x="13331" y="2514600"/>
            <a:ext cx="9006520" cy="411480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00009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85800" y="132080"/>
            <a:ext cx="7772400" cy="2621280"/>
          </a:xfrm>
        </p:spPr>
        <p:txBody>
          <a:bodyPr>
            <a:normAutofit/>
          </a:bodyPr>
          <a:lstStyle/>
          <a:p>
            <a:r>
              <a:rPr lang="en-US" b="1" dirty="0" smtClean="0">
                <a:solidFill>
                  <a:srgbClr val="FFFF00"/>
                </a:solidFill>
              </a:rPr>
              <a:t>The WRTDS analysis is a method that has been described in peer reviewed publications </a:t>
            </a:r>
            <a:endParaRPr lang="en-US" b="1" dirty="0">
              <a:solidFill>
                <a:srgbClr val="FFFF00"/>
              </a:solidFill>
            </a:endParaRPr>
          </a:p>
        </p:txBody>
      </p:sp>
      <p:sp>
        <p:nvSpPr>
          <p:cNvPr id="4" name="TextBox 3"/>
          <p:cNvSpPr txBox="1"/>
          <p:nvPr/>
        </p:nvSpPr>
        <p:spPr>
          <a:xfrm rot="10800000" flipH="1" flipV="1">
            <a:off x="142240" y="2753360"/>
            <a:ext cx="8829040" cy="954107"/>
          </a:xfrm>
          <a:prstGeom prst="rect">
            <a:avLst/>
          </a:prstGeom>
          <a:noFill/>
        </p:spPr>
        <p:txBody>
          <a:bodyPr wrap="square" rtlCol="0">
            <a:spAutoFit/>
          </a:bodyPr>
          <a:lstStyle/>
          <a:p>
            <a:r>
              <a:rPr lang="en-US" sz="2800" b="1" dirty="0" smtClean="0">
                <a:solidFill>
                  <a:schemeClr val="bg1"/>
                </a:solidFill>
              </a:rPr>
              <a:t>Links to these papers, plus the R-packages, draft manual and this presentation are on the EGRET web site</a:t>
            </a:r>
          </a:p>
        </p:txBody>
      </p:sp>
      <p:pic>
        <p:nvPicPr>
          <p:cNvPr id="6" name="Picture 9" descr="Image of large USGS Identifier"/>
          <p:cNvPicPr>
            <a:picLocks noChangeAspect="1" noChangeArrowheads="1"/>
          </p:cNvPicPr>
          <p:nvPr/>
        </p:nvPicPr>
        <p:blipFill>
          <a:blip r:embed="rId3">
            <a:lum bright="100000"/>
          </a:blip>
          <a:srcRect/>
          <a:stretch>
            <a:fillRect/>
          </a:stretch>
        </p:blipFill>
        <p:spPr bwMode="black">
          <a:xfrm>
            <a:off x="142240" y="5953760"/>
            <a:ext cx="2057400" cy="757238"/>
          </a:xfrm>
          <a:prstGeom prst="rect">
            <a:avLst/>
          </a:prstGeom>
          <a:noFill/>
          <a:ln w="9525">
            <a:noFill/>
            <a:miter lim="800000"/>
            <a:headEnd/>
            <a:tailEnd/>
          </a:ln>
        </p:spPr>
      </p:pic>
      <p:sp>
        <p:nvSpPr>
          <p:cNvPr id="8" name="Subtitle 7"/>
          <p:cNvSpPr>
            <a:spLocks noGrp="1"/>
          </p:cNvSpPr>
          <p:nvPr>
            <p:ph type="subTitle" idx="1"/>
          </p:nvPr>
        </p:nvSpPr>
        <p:spPr>
          <a:xfrm>
            <a:off x="71120" y="4033520"/>
            <a:ext cx="8666480" cy="1127760"/>
          </a:xfrm>
        </p:spPr>
        <p:txBody>
          <a:bodyPr/>
          <a:lstStyle/>
          <a:p>
            <a:r>
              <a:rPr lang="en-US" b="1" dirty="0" err="1" smtClean="0">
                <a:solidFill>
                  <a:schemeClr val="bg1"/>
                </a:solidFill>
              </a:rPr>
              <a:t>https://github.com/USGS-CIDA/WRTDS/blob/master/README.md</a:t>
            </a:r>
            <a:endParaRPr lang="en-US" b="1" dirty="0">
              <a:solidFill>
                <a:schemeClr val="bg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0686" y="124327"/>
            <a:ext cx="8409153" cy="1625139"/>
          </a:xfrm>
        </p:spPr>
        <p:txBody>
          <a:bodyPr>
            <a:normAutofit/>
          </a:bodyPr>
          <a:lstStyle/>
          <a:p>
            <a:pPr>
              <a:buNone/>
            </a:pPr>
            <a:r>
              <a:rPr lang="en-US" dirty="0" smtClean="0"/>
              <a:t>Here is the whole surface: 513 time values by 14 discharge values, for a total of 7,168 points</a:t>
            </a:r>
          </a:p>
        </p:txBody>
      </p:sp>
      <p:pic>
        <p:nvPicPr>
          <p:cNvPr id="5" name="Picture 4"/>
          <p:cNvPicPr>
            <a:picLocks noChangeAspect="1"/>
          </p:cNvPicPr>
          <p:nvPr/>
        </p:nvPicPr>
        <mc:AlternateContent>
          <mc:Choice xmlns:ma="http://schemas.microsoft.com/office/mac/drawingml/2008/main" Requires="ma">
            <p:blipFill>
              <a:blip r:embed="rId2"/>
              <a:srcRect l="1800" t="18238" r="3744" b="23361"/>
              <a:stretch>
                <a:fillRect/>
              </a:stretch>
            </p:blipFill>
          </mc:Choice>
          <mc:Fallback>
            <p:blipFill>
              <a:blip r:embed="rId3"/>
              <a:srcRect l="1800" t="18238" r="3744" b="23361"/>
              <a:stretch>
                <a:fillRect/>
              </a:stretch>
            </p:blipFill>
          </mc:Fallback>
        </mc:AlternateContent>
        <p:spPr>
          <a:xfrm>
            <a:off x="0" y="1351477"/>
            <a:ext cx="9303989" cy="4189981"/>
          </a:xfrm>
          <a:prstGeom prst="rect">
            <a:avLst/>
          </a:prstGeom>
        </p:spPr>
      </p:pic>
      <p:sp>
        <p:nvSpPr>
          <p:cNvPr id="6" name="TextBox 5"/>
          <p:cNvSpPr txBox="1"/>
          <p:nvPr/>
        </p:nvSpPr>
        <p:spPr>
          <a:xfrm>
            <a:off x="1172280" y="5541459"/>
            <a:ext cx="6500821" cy="830997"/>
          </a:xfrm>
          <a:prstGeom prst="rect">
            <a:avLst/>
          </a:prstGeom>
          <a:noFill/>
        </p:spPr>
        <p:txBody>
          <a:bodyPr wrap="square" rtlCol="0">
            <a:spAutoFit/>
          </a:bodyPr>
          <a:lstStyle/>
          <a:p>
            <a:r>
              <a:rPr lang="en-US" sz="2400" b="1" dirty="0" smtClean="0">
                <a:solidFill>
                  <a:srgbClr val="FF0000"/>
                </a:solidFill>
              </a:rPr>
              <a:t>Added the black lines to illustrate the 5</a:t>
            </a:r>
            <a:r>
              <a:rPr lang="en-US" sz="2400" b="1" baseline="30000" dirty="0" smtClean="0">
                <a:solidFill>
                  <a:srgbClr val="FF0000"/>
                </a:solidFill>
              </a:rPr>
              <a:t>th</a:t>
            </a:r>
            <a:r>
              <a:rPr lang="en-US" sz="2400" b="1" dirty="0" smtClean="0">
                <a:solidFill>
                  <a:srgbClr val="FF0000"/>
                </a:solidFill>
              </a:rPr>
              <a:t> and 95</a:t>
            </a:r>
            <a:r>
              <a:rPr lang="en-US" sz="2400" b="1" baseline="30000" dirty="0" smtClean="0">
                <a:solidFill>
                  <a:srgbClr val="FF0000"/>
                </a:solidFill>
              </a:rPr>
              <a:t>th</a:t>
            </a:r>
            <a:r>
              <a:rPr lang="en-US" sz="2400" b="1" dirty="0" smtClean="0">
                <a:solidFill>
                  <a:srgbClr val="FF0000"/>
                </a:solidFill>
              </a:rPr>
              <a:t> percentiles on the seasonal flow duration curve</a:t>
            </a:r>
            <a:endParaRPr lang="en-US" sz="2400" b="1" dirty="0">
              <a:solidFill>
                <a:srgbClr val="FF0000"/>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0687" y="124327"/>
            <a:ext cx="8037218" cy="1625139"/>
          </a:xfrm>
        </p:spPr>
        <p:txBody>
          <a:bodyPr>
            <a:normAutofit lnSpcReduction="10000"/>
          </a:bodyPr>
          <a:lstStyle/>
          <a:p>
            <a:pPr>
              <a:buNone/>
            </a:pPr>
            <a:r>
              <a:rPr lang="en-US" dirty="0" smtClean="0"/>
              <a:t>Look at a small part of this contour plot</a:t>
            </a:r>
          </a:p>
          <a:p>
            <a:pPr>
              <a:buNone/>
            </a:pPr>
            <a:r>
              <a:rPr lang="en-US" dirty="0" smtClean="0"/>
              <a:t>Let’s look at August 20, 2002 (a serious drought), discharge was 0.49 cfs</a:t>
            </a:r>
          </a:p>
        </p:txBody>
      </p:sp>
      <p:sp>
        <p:nvSpPr>
          <p:cNvPr id="6" name="TextBox 5"/>
          <p:cNvSpPr txBox="1"/>
          <p:nvPr/>
        </p:nvSpPr>
        <p:spPr>
          <a:xfrm>
            <a:off x="1172280" y="4689979"/>
            <a:ext cx="6500821" cy="1323439"/>
          </a:xfrm>
          <a:prstGeom prst="rect">
            <a:avLst/>
          </a:prstGeom>
          <a:noFill/>
        </p:spPr>
        <p:txBody>
          <a:bodyPr wrap="square" rtlCol="0">
            <a:spAutoFit/>
          </a:bodyPr>
          <a:lstStyle/>
          <a:p>
            <a:r>
              <a:rPr lang="en-US" sz="2000" dirty="0" smtClean="0"/>
              <a:t>Interpolation off this surface gives me an estimate of </a:t>
            </a:r>
            <a:r>
              <a:rPr lang="en-US" sz="2000" b="1" dirty="0" smtClean="0"/>
              <a:t>concentration</a:t>
            </a:r>
            <a:r>
              <a:rPr lang="en-US" sz="2000" dirty="0" smtClean="0"/>
              <a:t> for that day: 1.86 mg/L</a:t>
            </a:r>
          </a:p>
          <a:p>
            <a:endParaRPr lang="en-US" sz="2000" dirty="0" smtClean="0"/>
          </a:p>
          <a:p>
            <a:r>
              <a:rPr lang="en-US" sz="2000" dirty="0" smtClean="0"/>
              <a:t>For </a:t>
            </a:r>
            <a:r>
              <a:rPr lang="en-US" sz="2000" b="1" dirty="0" smtClean="0"/>
              <a:t>flux</a:t>
            </a:r>
            <a:r>
              <a:rPr lang="en-US" sz="2000" dirty="0" smtClean="0"/>
              <a:t> we compute: E(C) * Q to get 2.24 kg/day</a:t>
            </a:r>
            <a:endParaRPr lang="en-US" sz="2000" dirty="0"/>
          </a:p>
        </p:txBody>
      </p:sp>
      <p:pic>
        <p:nvPicPr>
          <p:cNvPr id="7" name="Picture 6"/>
          <p:cNvPicPr>
            <a:picLocks noChangeAspect="1"/>
          </p:cNvPicPr>
          <p:nvPr/>
        </p:nvPicPr>
        <mc:AlternateContent>
          <mc:Choice xmlns:ma="http://schemas.microsoft.com/office/mac/drawingml/2008/main" Requires="ma">
            <p:blipFill>
              <a:blip r:embed="rId2"/>
              <a:srcRect t="18945" b="26059"/>
              <a:stretch>
                <a:fillRect/>
              </a:stretch>
            </p:blipFill>
          </mc:Choice>
          <mc:Fallback>
            <p:blipFill>
              <a:blip r:embed="rId3"/>
              <a:srcRect t="18945" b="26059"/>
              <a:stretch>
                <a:fillRect/>
              </a:stretch>
            </p:blipFill>
          </mc:Fallback>
        </mc:AlternateContent>
        <p:spPr>
          <a:xfrm>
            <a:off x="0" y="1749466"/>
            <a:ext cx="9282913" cy="2940513"/>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0686" y="124327"/>
            <a:ext cx="8673313" cy="1625139"/>
          </a:xfrm>
        </p:spPr>
        <p:txBody>
          <a:bodyPr>
            <a:noAutofit/>
          </a:bodyPr>
          <a:lstStyle/>
          <a:p>
            <a:pPr>
              <a:buNone/>
            </a:pPr>
            <a:r>
              <a:rPr lang="en-US" sz="4000" dirty="0" smtClean="0"/>
              <a:t>EGRET does this process for each of the 11,718 days in the period of record.  </a:t>
            </a:r>
          </a:p>
        </p:txBody>
      </p:sp>
      <p:sp>
        <p:nvSpPr>
          <p:cNvPr id="6" name="TextBox 5"/>
          <p:cNvSpPr txBox="1"/>
          <p:nvPr/>
        </p:nvSpPr>
        <p:spPr>
          <a:xfrm>
            <a:off x="1172280" y="4689979"/>
            <a:ext cx="7705020" cy="1754327"/>
          </a:xfrm>
          <a:prstGeom prst="rect">
            <a:avLst/>
          </a:prstGeom>
          <a:noFill/>
        </p:spPr>
        <p:txBody>
          <a:bodyPr wrap="square" rtlCol="0">
            <a:spAutoFit/>
          </a:bodyPr>
          <a:lstStyle/>
          <a:p>
            <a:r>
              <a:rPr lang="en-US" sz="3600" dirty="0" smtClean="0"/>
              <a:t>It computes and stores:</a:t>
            </a:r>
          </a:p>
          <a:p>
            <a:r>
              <a:rPr lang="en-US" sz="3600" dirty="0" smtClean="0"/>
              <a:t>11,718 estimated daily concentrations</a:t>
            </a:r>
          </a:p>
          <a:p>
            <a:r>
              <a:rPr lang="en-US" sz="3600" dirty="0" smtClean="0"/>
              <a:t>11,718 estimated daily fluxes</a:t>
            </a:r>
            <a:endParaRPr lang="en-US" sz="3600" dirty="0"/>
          </a:p>
        </p:txBody>
      </p:sp>
      <p:pic>
        <p:nvPicPr>
          <p:cNvPr id="7" name="Picture 6"/>
          <p:cNvPicPr>
            <a:picLocks noChangeAspect="1"/>
          </p:cNvPicPr>
          <p:nvPr/>
        </p:nvPicPr>
        <mc:AlternateContent>
          <mc:Choice xmlns:ma="http://schemas.microsoft.com/office/mac/drawingml/2008/main" Requires="ma">
            <p:blipFill>
              <a:blip r:embed="rId2"/>
              <a:srcRect t="18945" b="26059"/>
              <a:stretch>
                <a:fillRect/>
              </a:stretch>
            </p:blipFill>
          </mc:Choice>
          <mc:Fallback>
            <p:blipFill>
              <a:blip r:embed="rId3"/>
              <a:srcRect t="18945" b="26059"/>
              <a:stretch>
                <a:fillRect/>
              </a:stretch>
            </p:blipFill>
          </mc:Fallback>
        </mc:AlternateContent>
        <p:spPr>
          <a:xfrm>
            <a:off x="0" y="1749466"/>
            <a:ext cx="9282913" cy="2940513"/>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0686" y="124327"/>
            <a:ext cx="8673313" cy="1463173"/>
          </a:xfrm>
        </p:spPr>
        <p:txBody>
          <a:bodyPr>
            <a:noAutofit/>
          </a:bodyPr>
          <a:lstStyle/>
          <a:p>
            <a:pPr>
              <a:buNone/>
            </a:pPr>
            <a:r>
              <a:rPr lang="en-US" dirty="0" smtClean="0"/>
              <a:t>We can look at these flux estimates and compare them to the actual fluxes for the sampled days</a:t>
            </a:r>
          </a:p>
        </p:txBody>
      </p:sp>
      <p:pic>
        <p:nvPicPr>
          <p:cNvPr id="5" name="Picture 4"/>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154152" y="1955800"/>
            <a:ext cx="9075836" cy="490220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154152" y="1955800"/>
            <a:ext cx="9075836" cy="4902200"/>
          </a:xfrm>
          <a:prstGeom prst="rect">
            <a:avLst/>
          </a:prstGeom>
        </p:spPr>
      </p:pic>
      <p:sp>
        <p:nvSpPr>
          <p:cNvPr id="8" name="TextBox 7"/>
          <p:cNvSpPr txBox="1"/>
          <p:nvPr/>
        </p:nvSpPr>
        <p:spPr>
          <a:xfrm>
            <a:off x="420852" y="254000"/>
            <a:ext cx="8354847" cy="1384995"/>
          </a:xfrm>
          <a:prstGeom prst="rect">
            <a:avLst/>
          </a:prstGeom>
          <a:noFill/>
        </p:spPr>
        <p:txBody>
          <a:bodyPr wrap="square" rtlCol="0">
            <a:spAutoFit/>
          </a:bodyPr>
          <a:lstStyle/>
          <a:p>
            <a:r>
              <a:rPr lang="en-US" sz="2800" b="1" dirty="0" smtClean="0"/>
              <a:t>Most of the difference between years is driven by the natural random variation in streamflow.  Water years 2003 and 2004 were very wet.</a:t>
            </a:r>
            <a:endParaRPr lang="en-US" sz="2800" b="1"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TextBox 7"/>
          <p:cNvSpPr txBox="1"/>
          <p:nvPr/>
        </p:nvSpPr>
        <p:spPr>
          <a:xfrm>
            <a:off x="420852" y="254000"/>
            <a:ext cx="8354847" cy="5262980"/>
          </a:xfrm>
          <a:prstGeom prst="rect">
            <a:avLst/>
          </a:prstGeom>
          <a:noFill/>
        </p:spPr>
        <p:txBody>
          <a:bodyPr wrap="square" rtlCol="0">
            <a:spAutoFit/>
          </a:bodyPr>
          <a:lstStyle/>
          <a:p>
            <a:r>
              <a:rPr lang="en-US" sz="2800" b="1" dirty="0" smtClean="0"/>
              <a:t>The estimated concentrations and fluxes are important, particularly if one wants to understand the estuary’s response to inputs.</a:t>
            </a:r>
          </a:p>
          <a:p>
            <a:endParaRPr lang="en-US" sz="2800" b="1" dirty="0" smtClean="0"/>
          </a:p>
          <a:p>
            <a:r>
              <a:rPr lang="en-US" sz="2800" b="1" dirty="0" smtClean="0"/>
              <a:t>But, if we really want to understand “progress” or “lack of progress” in improving water quality in this watershed, we need to remove the effect of these random year-to-year variations driven by streamflow.</a:t>
            </a:r>
          </a:p>
          <a:p>
            <a:endParaRPr lang="en-US" sz="2800" b="1" dirty="0" smtClean="0"/>
          </a:p>
          <a:p>
            <a:r>
              <a:rPr lang="en-US" sz="2800" b="1" dirty="0" smtClean="0"/>
              <a:t>We do this through “flow-normalization”</a:t>
            </a:r>
          </a:p>
          <a:p>
            <a:endParaRPr lang="en-US" sz="2800" b="1" dirty="0" smtClean="0"/>
          </a:p>
          <a:p>
            <a:r>
              <a:rPr lang="en-US" sz="2800" b="1" dirty="0" smtClean="0"/>
              <a:t>How does that work?</a:t>
            </a:r>
            <a:endParaRPr lang="en-US" sz="2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0687" y="124327"/>
            <a:ext cx="8037218" cy="1625139"/>
          </a:xfrm>
        </p:spPr>
        <p:txBody>
          <a:bodyPr>
            <a:normAutofit fontScale="92500" lnSpcReduction="20000"/>
          </a:bodyPr>
          <a:lstStyle/>
          <a:p>
            <a:pPr>
              <a:buNone/>
            </a:pPr>
            <a:r>
              <a:rPr lang="en-US" dirty="0" smtClean="0"/>
              <a:t>We can say that it is just as likely that Q could have been 172 cfs that day (it happens to be the Q from August 20, 2003) as the 0.49 cfs that happened August 20, 2002</a:t>
            </a:r>
          </a:p>
        </p:txBody>
      </p:sp>
      <p:sp>
        <p:nvSpPr>
          <p:cNvPr id="6" name="TextBox 5"/>
          <p:cNvSpPr txBox="1"/>
          <p:nvPr/>
        </p:nvSpPr>
        <p:spPr>
          <a:xfrm>
            <a:off x="1172280" y="5067300"/>
            <a:ext cx="6981120" cy="1200329"/>
          </a:xfrm>
          <a:prstGeom prst="rect">
            <a:avLst/>
          </a:prstGeom>
          <a:noFill/>
        </p:spPr>
        <p:txBody>
          <a:bodyPr wrap="square" rtlCol="0">
            <a:spAutoFit/>
          </a:bodyPr>
          <a:lstStyle/>
          <a:p>
            <a:r>
              <a:rPr lang="en-US" dirty="0" smtClean="0"/>
              <a:t>The WRTDS estimate of concentration for that discharge, but based on the “behavior of the system” on August 20, 2002, is 1.0 mg/L</a:t>
            </a:r>
          </a:p>
          <a:p>
            <a:endParaRPr lang="en-US" dirty="0" smtClean="0"/>
          </a:p>
          <a:p>
            <a:r>
              <a:rPr lang="en-US" dirty="0" smtClean="0"/>
              <a:t>The flux for that discharge and that concentration comes to 431 kg/day</a:t>
            </a:r>
            <a:endParaRPr lang="en-US" dirty="0"/>
          </a:p>
        </p:txBody>
      </p:sp>
      <p:pic>
        <p:nvPicPr>
          <p:cNvPr id="8" name="Picture 7"/>
          <p:cNvPicPr>
            <a:picLocks noChangeAspect="1"/>
          </p:cNvPicPr>
          <p:nvPr/>
        </p:nvPicPr>
        <mc:AlternateContent>
          <mc:Choice xmlns:ma="http://schemas.microsoft.com/office/mac/drawingml/2008/main" Requires="ma">
            <p:blipFill>
              <a:blip r:embed="rId2"/>
              <a:srcRect l="3247" t="19214" r="3247" b="22612"/>
              <a:stretch>
                <a:fillRect/>
              </a:stretch>
            </p:blipFill>
          </mc:Choice>
          <mc:Fallback>
            <p:blipFill>
              <a:blip r:embed="rId3"/>
              <a:srcRect l="3247" t="19214" r="3247" b="22612"/>
              <a:stretch>
                <a:fillRect/>
              </a:stretch>
            </p:blipFill>
          </mc:Fallback>
        </mc:AlternateContent>
        <p:spPr>
          <a:xfrm>
            <a:off x="0" y="1749466"/>
            <a:ext cx="9144000" cy="3479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9" name="Picture 8"/>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317500" y="590550"/>
            <a:ext cx="9779000" cy="5981700"/>
          </a:xfrm>
          <a:prstGeom prst="rect">
            <a:avLst/>
          </a:prstGeom>
        </p:spPr>
      </p:pic>
      <p:sp>
        <p:nvSpPr>
          <p:cNvPr id="3" name="Content Placeholder 2"/>
          <p:cNvSpPr>
            <a:spLocks noGrp="1"/>
          </p:cNvSpPr>
          <p:nvPr>
            <p:ph idx="1"/>
          </p:nvPr>
        </p:nvSpPr>
        <p:spPr>
          <a:xfrm>
            <a:off x="470687" y="124327"/>
            <a:ext cx="8037218" cy="1625139"/>
          </a:xfrm>
        </p:spPr>
        <p:txBody>
          <a:bodyPr>
            <a:normAutofit fontScale="85000" lnSpcReduction="10000"/>
          </a:bodyPr>
          <a:lstStyle/>
          <a:p>
            <a:pPr>
              <a:buNone/>
            </a:pPr>
            <a:r>
              <a:rPr lang="en-US" dirty="0" smtClean="0"/>
              <a:t>Let’s think of every Aug. 20 Q value we have seen as equally likely to have happened on Aug. 20, 2002 and estimate the concentration and flux we would have had on Aug. 20, 2002 with that Q</a:t>
            </a:r>
          </a:p>
        </p:txBody>
      </p:sp>
      <p:sp>
        <p:nvSpPr>
          <p:cNvPr id="6" name="TextBox 5"/>
          <p:cNvSpPr txBox="1"/>
          <p:nvPr/>
        </p:nvSpPr>
        <p:spPr>
          <a:xfrm>
            <a:off x="837000" y="4919008"/>
            <a:ext cx="7799000" cy="1938992"/>
          </a:xfrm>
          <a:prstGeom prst="rect">
            <a:avLst/>
          </a:prstGeom>
          <a:noFill/>
        </p:spPr>
        <p:txBody>
          <a:bodyPr wrap="square" rtlCol="0">
            <a:spAutoFit/>
          </a:bodyPr>
          <a:lstStyle/>
          <a:p>
            <a:r>
              <a:rPr lang="en-US" sz="2400" b="1" dirty="0" smtClean="0"/>
              <a:t>The mean of those concentrations is 1.31 mg/L, we call this the “flow-normalized concentration” for Aug. 20, 2002</a:t>
            </a:r>
          </a:p>
          <a:p>
            <a:endParaRPr lang="en-US" sz="2400" b="1" dirty="0" smtClean="0"/>
          </a:p>
          <a:p>
            <a:r>
              <a:rPr lang="en-US" sz="2400" b="1" dirty="0" smtClean="0"/>
              <a:t>The mean of the flux values is 164.4 kg/day, we call this the “flow-normalized flux” for Aug. 20, 2002</a:t>
            </a:r>
            <a:endParaRPr lang="en-US" sz="2400" b="1" dirty="0"/>
          </a:p>
        </p:txBody>
      </p:sp>
      <p:pic>
        <p:nvPicPr>
          <p:cNvPr id="7" name="Picture 6"/>
          <p:cNvPicPr>
            <a:picLocks noChangeAspect="1"/>
          </p:cNvPicPr>
          <p:nvPr/>
        </p:nvPicPr>
        <mc:AlternateContent>
          <mc:Choice xmlns:ma="http://schemas.microsoft.com/office/mac/drawingml/2008/main" Requires="ma">
            <p:blipFill>
              <a:blip r:embed="rId4"/>
              <a:srcRect l="22877" t="11076" r="68357" b="13340"/>
              <a:stretch>
                <a:fillRect/>
              </a:stretch>
            </p:blipFill>
          </mc:Choice>
          <mc:Fallback>
            <p:blipFill>
              <a:blip r:embed="rId5"/>
              <a:srcRect l="22877" t="11076" r="68357" b="13340"/>
              <a:stretch>
                <a:fillRect/>
              </a:stretch>
            </p:blipFill>
          </mc:Fallback>
        </mc:AlternateContent>
        <p:spPr>
          <a:xfrm>
            <a:off x="1989650" y="2412997"/>
            <a:ext cx="601134" cy="21844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0687" y="124327"/>
            <a:ext cx="8037218" cy="5819273"/>
          </a:xfrm>
        </p:spPr>
        <p:txBody>
          <a:bodyPr>
            <a:normAutofit/>
          </a:bodyPr>
          <a:lstStyle/>
          <a:p>
            <a:pPr>
              <a:buNone/>
            </a:pPr>
            <a:r>
              <a:rPr lang="en-US" b="1" dirty="0" smtClean="0"/>
              <a:t>Flow-normalization allows us to remove the influence of the year to year variation in discharge (but not the natural seasonal variation in discharge)</a:t>
            </a:r>
          </a:p>
          <a:p>
            <a:pPr>
              <a:buNone/>
            </a:pPr>
            <a:r>
              <a:rPr lang="en-US" b="1" dirty="0" smtClean="0"/>
              <a:t>The program computes, for every day:</a:t>
            </a:r>
          </a:p>
          <a:p>
            <a:r>
              <a:rPr lang="en-US" b="1" dirty="0" smtClean="0"/>
              <a:t>The estimated concentration</a:t>
            </a:r>
          </a:p>
          <a:p>
            <a:r>
              <a:rPr lang="en-US" b="1" dirty="0" smtClean="0"/>
              <a:t>The flow-normalized concentration</a:t>
            </a:r>
          </a:p>
          <a:p>
            <a:r>
              <a:rPr lang="en-US" b="1" dirty="0" smtClean="0"/>
              <a:t>The estimated flux (flow * concentration)</a:t>
            </a:r>
          </a:p>
          <a:p>
            <a:r>
              <a:rPr lang="en-US" b="1" dirty="0" smtClean="0"/>
              <a:t>The flow-normalized flux (by integrating flux over the frequency distribution of flow)</a:t>
            </a:r>
          </a:p>
          <a:p>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0687" y="124327"/>
            <a:ext cx="8037218" cy="5819273"/>
          </a:xfrm>
        </p:spPr>
        <p:txBody>
          <a:bodyPr>
            <a:normAutofit lnSpcReduction="10000"/>
          </a:bodyPr>
          <a:lstStyle/>
          <a:p>
            <a:pPr>
              <a:buNone/>
            </a:pPr>
            <a:r>
              <a:rPr lang="en-US" dirty="0" smtClean="0"/>
              <a:t>Now we have, for August 20, 2002</a:t>
            </a:r>
          </a:p>
          <a:p>
            <a:pPr>
              <a:buNone/>
            </a:pPr>
            <a:endParaRPr lang="en-US" dirty="0" smtClean="0"/>
          </a:p>
          <a:p>
            <a:pPr>
              <a:buNone/>
            </a:pPr>
            <a:r>
              <a:rPr lang="en-US" dirty="0" smtClean="0"/>
              <a:t>Estimated Concentration = 1.86 mg/L</a:t>
            </a:r>
          </a:p>
          <a:p>
            <a:pPr>
              <a:buNone/>
            </a:pPr>
            <a:r>
              <a:rPr lang="en-US" dirty="0" smtClean="0"/>
              <a:t>Flow Normalized Concentration = 1.31 mg/L</a:t>
            </a:r>
          </a:p>
          <a:p>
            <a:pPr>
              <a:buNone/>
            </a:pPr>
            <a:endParaRPr lang="en-US" dirty="0" smtClean="0"/>
          </a:p>
          <a:p>
            <a:pPr>
              <a:buNone/>
            </a:pPr>
            <a:r>
              <a:rPr lang="en-US" dirty="0" smtClean="0"/>
              <a:t>Estimated Flux = 2.24 kg/day</a:t>
            </a:r>
          </a:p>
          <a:p>
            <a:pPr>
              <a:buNone/>
            </a:pPr>
            <a:r>
              <a:rPr lang="en-US" dirty="0" smtClean="0"/>
              <a:t>Flow Normalized Flux = 164.4 kg/day </a:t>
            </a:r>
          </a:p>
          <a:p>
            <a:pPr>
              <a:buNone/>
            </a:pPr>
            <a:endParaRPr lang="en-US" dirty="0" smtClean="0"/>
          </a:p>
          <a:p>
            <a:pPr>
              <a:buNone/>
            </a:pPr>
            <a:r>
              <a:rPr lang="en-US" dirty="0" smtClean="0"/>
              <a:t>Now: do that process again and again for all 11,718 days in the record and store each of those four numbers for each day</a:t>
            </a:r>
          </a:p>
          <a:p>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101600"/>
            <a:ext cx="8373533" cy="1073150"/>
          </a:xfrm>
        </p:spPr>
        <p:txBody>
          <a:bodyPr>
            <a:normAutofit fontScale="90000"/>
          </a:bodyPr>
          <a:lstStyle/>
          <a:p>
            <a:r>
              <a:rPr lang="en-US" b="1" dirty="0" smtClean="0">
                <a:ea typeface="ＭＳ Ｐゴシック" pitchFamily="-84" charset="-128"/>
                <a:cs typeface="ＭＳ Ｐゴシック" pitchFamily="-84" charset="-128"/>
              </a:rPr>
              <a:t>The driving philosophy for</a:t>
            </a:r>
            <a:br>
              <a:rPr lang="en-US" b="1" dirty="0" smtClean="0">
                <a:ea typeface="ＭＳ Ｐゴシック" pitchFamily="-84" charset="-128"/>
                <a:cs typeface="ＭＳ Ｐゴシック" pitchFamily="-84" charset="-128"/>
              </a:rPr>
            </a:br>
            <a:r>
              <a:rPr lang="en-US" b="1" dirty="0" smtClean="0">
                <a:ea typeface="ＭＳ Ｐゴシック" pitchFamily="-84" charset="-128"/>
                <a:cs typeface="ＭＳ Ｐゴシック" pitchFamily="-84" charset="-128"/>
              </a:rPr>
              <a:t> WRTDS and EGRET:</a:t>
            </a:r>
          </a:p>
        </p:txBody>
      </p:sp>
      <p:sp>
        <p:nvSpPr>
          <p:cNvPr id="482307" name="Rectangle 3"/>
          <p:cNvSpPr>
            <a:spLocks noGrp="1" noChangeArrowheads="1"/>
          </p:cNvSpPr>
          <p:nvPr>
            <p:ph type="body" idx="1"/>
          </p:nvPr>
        </p:nvSpPr>
        <p:spPr>
          <a:xfrm>
            <a:off x="381000" y="1295400"/>
            <a:ext cx="8229600" cy="4595813"/>
          </a:xfrm>
        </p:spPr>
        <p:txBody>
          <a:bodyPr>
            <a:normAutofit lnSpcReduction="10000"/>
          </a:bodyPr>
          <a:lstStyle/>
          <a:p>
            <a:pPr>
              <a:buFontTx/>
              <a:buNone/>
            </a:pPr>
            <a:r>
              <a:rPr lang="en-US" sz="4000" b="1" dirty="0" smtClean="0">
                <a:ea typeface="ＭＳ Ｐゴシック" pitchFamily="-84" charset="-128"/>
                <a:cs typeface="ＭＳ Ｐゴシック" pitchFamily="-84" charset="-128"/>
              </a:rPr>
              <a:t>“The only way to figure out what is happening to our planet is to measure it, </a:t>
            </a:r>
          </a:p>
          <a:p>
            <a:pPr>
              <a:buFontTx/>
              <a:buNone/>
            </a:pPr>
            <a:r>
              <a:rPr lang="en-US" sz="4000" b="1" dirty="0" smtClean="0">
                <a:ea typeface="ＭＳ Ｐゴシック" pitchFamily="-84" charset="-128"/>
                <a:cs typeface="ＭＳ Ｐゴシック" pitchFamily="-84" charset="-128"/>
              </a:rPr>
              <a:t>and this means tracking changes decade after decade</a:t>
            </a:r>
          </a:p>
          <a:p>
            <a:pPr>
              <a:buFontTx/>
              <a:buNone/>
            </a:pPr>
            <a:r>
              <a:rPr lang="en-US" sz="4400" b="1" dirty="0" smtClean="0">
                <a:solidFill>
                  <a:srgbClr val="FF0000"/>
                </a:solidFill>
                <a:ea typeface="ＭＳ Ｐゴシック" pitchFamily="-84" charset="-128"/>
                <a:cs typeface="ＭＳ Ｐゴシック" pitchFamily="-84" charset="-128"/>
              </a:rPr>
              <a:t>and poring over the records.”</a:t>
            </a:r>
          </a:p>
          <a:p>
            <a:pPr>
              <a:buFontTx/>
              <a:buNone/>
            </a:pPr>
            <a:endParaRPr lang="en-US" dirty="0" smtClean="0">
              <a:ea typeface="ＭＳ Ｐゴシック" pitchFamily="-84" charset="-128"/>
              <a:cs typeface="ＭＳ Ｐゴシック" pitchFamily="-84" charset="-128"/>
            </a:endParaRPr>
          </a:p>
          <a:p>
            <a:pPr>
              <a:buFontTx/>
              <a:buNone/>
            </a:pPr>
            <a:r>
              <a:rPr lang="en-US" sz="1600" i="1" dirty="0" smtClean="0">
                <a:ea typeface="ＭＳ Ｐゴシック" pitchFamily="-84" charset="-128"/>
                <a:cs typeface="ＭＳ Ｐゴシック" pitchFamily="-84" charset="-128"/>
              </a:rPr>
              <a:t>(Ralph Keeling, Science Magazine, 2008)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82307">
                                            <p:txEl>
                                              <p:pRg st="0" end="0"/>
                                            </p:txEl>
                                          </p:spTgt>
                                        </p:tgtEl>
                                        <p:attrNameLst>
                                          <p:attrName>style.visibility</p:attrName>
                                        </p:attrNameLst>
                                      </p:cBhvr>
                                      <p:to>
                                        <p:strVal val="visible"/>
                                      </p:to>
                                    </p:set>
                                    <p:animEffect transition="in" filter="blinds(horizontal)">
                                      <p:cBhvr>
                                        <p:cTn id="7" dur="1000"/>
                                        <p:tgtEl>
                                          <p:spTgt spid="4823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82307">
                                            <p:txEl>
                                              <p:pRg st="1" end="1"/>
                                            </p:txEl>
                                          </p:spTgt>
                                        </p:tgtEl>
                                        <p:attrNameLst>
                                          <p:attrName>style.visibility</p:attrName>
                                        </p:attrNameLst>
                                      </p:cBhvr>
                                      <p:to>
                                        <p:strVal val="visible"/>
                                      </p:to>
                                    </p:set>
                                    <p:animEffect transition="in" filter="blinds(horizontal)">
                                      <p:cBhvr>
                                        <p:cTn id="12" dur="1000"/>
                                        <p:tgtEl>
                                          <p:spTgt spid="4823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82307">
                                            <p:txEl>
                                              <p:pRg st="2" end="2"/>
                                            </p:txEl>
                                          </p:spTgt>
                                        </p:tgtEl>
                                        <p:attrNameLst>
                                          <p:attrName>style.visibility</p:attrName>
                                        </p:attrNameLst>
                                      </p:cBhvr>
                                      <p:to>
                                        <p:strVal val="visible"/>
                                      </p:to>
                                    </p:set>
                                    <p:animEffect transition="in" filter="blinds(horizontal)">
                                      <p:cBhvr>
                                        <p:cTn id="17" dur="1000"/>
                                        <p:tgtEl>
                                          <p:spTgt spid="4823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82307">
                                            <p:txEl>
                                              <p:pRg st="4" end="4"/>
                                            </p:txEl>
                                          </p:spTgt>
                                        </p:tgtEl>
                                        <p:attrNameLst>
                                          <p:attrName>style.visibility</p:attrName>
                                        </p:attrNameLst>
                                      </p:cBhvr>
                                      <p:to>
                                        <p:strVal val="visible"/>
                                      </p:to>
                                    </p:set>
                                    <p:animEffect transition="in" filter="blinds(horizontal)">
                                      <p:cBhvr>
                                        <p:cTn id="22" dur="1000"/>
                                        <p:tgtEl>
                                          <p:spTgt spid="48230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0687" y="124327"/>
            <a:ext cx="8037218" cy="6733673"/>
          </a:xfrm>
        </p:spPr>
        <p:txBody>
          <a:bodyPr>
            <a:normAutofit fontScale="85000" lnSpcReduction="20000"/>
          </a:bodyPr>
          <a:lstStyle/>
          <a:p>
            <a:pPr>
              <a:buNone/>
            </a:pPr>
            <a:r>
              <a:rPr lang="en-US" dirty="0" smtClean="0"/>
              <a:t>It is assumed here that </a:t>
            </a:r>
            <a:r>
              <a:rPr lang="en-US" dirty="0" err="1" smtClean="0"/>
              <a:t>streamflow</a:t>
            </a:r>
            <a:r>
              <a:rPr lang="en-US" dirty="0" smtClean="0"/>
              <a:t> is stationary over the period of interest. </a:t>
            </a:r>
          </a:p>
          <a:p>
            <a:pPr>
              <a:buNone/>
            </a:pPr>
            <a:endParaRPr lang="en-US" dirty="0" smtClean="0"/>
          </a:p>
          <a:p>
            <a:pPr>
              <a:buNone/>
            </a:pPr>
            <a:r>
              <a:rPr lang="en-US" dirty="0" smtClean="0"/>
              <a:t>If I had a strong reason to believe that the past 34 years of August 20 </a:t>
            </a:r>
            <a:r>
              <a:rPr lang="en-US" dirty="0" err="1" smtClean="0"/>
              <a:t>streamflows</a:t>
            </a:r>
            <a:r>
              <a:rPr lang="en-US" dirty="0" smtClean="0"/>
              <a:t> is not a reasonable sample of the probability distribution of </a:t>
            </a:r>
            <a:r>
              <a:rPr lang="en-US" dirty="0" err="1" smtClean="0"/>
              <a:t>streamflows</a:t>
            </a:r>
            <a:r>
              <a:rPr lang="en-US" dirty="0" smtClean="0"/>
              <a:t> I can expect to see on this year’s August 20, then I should not use flow normalization.</a:t>
            </a:r>
          </a:p>
          <a:p>
            <a:pPr>
              <a:buNone/>
            </a:pPr>
            <a:endParaRPr lang="en-US" dirty="0" smtClean="0"/>
          </a:p>
          <a:p>
            <a:pPr>
              <a:buNone/>
            </a:pPr>
            <a:r>
              <a:rPr lang="en-US" dirty="0" smtClean="0"/>
              <a:t>Major new water controls (dams built or removed), or major changes in flow due to changes in water withdrawals, changes in impervious surface area, or groundwater drawdown, would require a modified approach.</a:t>
            </a:r>
          </a:p>
          <a:p>
            <a:pPr>
              <a:buNone/>
            </a:pPr>
            <a:endParaRPr lang="en-US" dirty="0" smtClean="0"/>
          </a:p>
          <a:p>
            <a:pPr>
              <a:buNone/>
            </a:pPr>
            <a:r>
              <a:rPr lang="en-US" dirty="0" smtClean="0"/>
              <a:t>I do not see climate change as sufficiently large at this time to invalidate this approach.</a:t>
            </a:r>
          </a:p>
          <a:p>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00009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034" name="Title 1"/>
          <p:cNvSpPr>
            <a:spLocks noGrp="1"/>
          </p:cNvSpPr>
          <p:nvPr>
            <p:ph type="title"/>
          </p:nvPr>
        </p:nvSpPr>
        <p:spPr>
          <a:xfrm>
            <a:off x="457200" y="1075267"/>
            <a:ext cx="8226425" cy="1381125"/>
          </a:xfrm>
        </p:spPr>
        <p:txBody>
          <a:bodyPr>
            <a:normAutofit fontScale="90000"/>
          </a:bodyPr>
          <a:lstStyle/>
          <a:p>
            <a:r>
              <a:rPr lang="en-US" b="1" dirty="0" smtClean="0">
                <a:solidFill>
                  <a:srgbClr val="FFFF00"/>
                </a:solidFill>
                <a:ea typeface="ＭＳ Ｐゴシック" pitchFamily="-65" charset="-128"/>
              </a:rPr>
              <a:t>Different products for different purposes</a:t>
            </a:r>
          </a:p>
        </p:txBody>
      </p:sp>
      <p:sp>
        <p:nvSpPr>
          <p:cNvPr id="44035" name="TextBox 3"/>
          <p:cNvSpPr txBox="1">
            <a:spLocks noChangeArrowheads="1"/>
          </p:cNvSpPr>
          <p:nvPr/>
        </p:nvSpPr>
        <p:spPr bwMode="auto">
          <a:xfrm>
            <a:off x="0" y="3031067"/>
            <a:ext cx="8712200" cy="1938338"/>
          </a:xfrm>
          <a:prstGeom prst="rect">
            <a:avLst/>
          </a:prstGeom>
          <a:noFill/>
          <a:ln w="9525">
            <a:noFill/>
            <a:miter lim="800000"/>
            <a:headEnd/>
            <a:tailEnd/>
          </a:ln>
        </p:spPr>
        <p:txBody>
          <a:bodyPr wrap="none">
            <a:prstTxWarp prst="textNoShape">
              <a:avLst/>
            </a:prstTxWarp>
            <a:spAutoFit/>
          </a:bodyPr>
          <a:lstStyle/>
          <a:p>
            <a:r>
              <a:rPr lang="en-US" sz="4000" b="1" dirty="0">
                <a:solidFill>
                  <a:schemeClr val="bg1"/>
                </a:solidFill>
              </a:rPr>
              <a:t>Concentration </a:t>
            </a:r>
            <a:r>
              <a:rPr lang="en-US" sz="4000" b="1" dirty="0" err="1">
                <a:solidFill>
                  <a:schemeClr val="bg1"/>
                </a:solidFill>
              </a:rPr>
              <a:t>vs</a:t>
            </a:r>
            <a:r>
              <a:rPr lang="en-US" sz="4000" b="1" dirty="0">
                <a:solidFill>
                  <a:schemeClr val="bg1"/>
                </a:solidFill>
              </a:rPr>
              <a:t> Flux</a:t>
            </a:r>
          </a:p>
          <a:p>
            <a:endParaRPr lang="en-US" sz="4000" b="1" dirty="0">
              <a:solidFill>
                <a:schemeClr val="bg1"/>
              </a:solidFill>
            </a:endParaRPr>
          </a:p>
          <a:p>
            <a:r>
              <a:rPr lang="en-US" sz="4000" b="1" dirty="0">
                <a:solidFill>
                  <a:schemeClr val="bg1"/>
                </a:solidFill>
              </a:rPr>
              <a:t>History </a:t>
            </a:r>
            <a:r>
              <a:rPr lang="en-US" sz="4000" b="1" dirty="0" err="1">
                <a:solidFill>
                  <a:schemeClr val="bg1"/>
                </a:solidFill>
              </a:rPr>
              <a:t>vs</a:t>
            </a:r>
            <a:r>
              <a:rPr lang="en-US" sz="4000" b="1" dirty="0">
                <a:solidFill>
                  <a:schemeClr val="bg1"/>
                </a:solidFill>
              </a:rPr>
              <a:t> Flow-normalized history</a:t>
            </a:r>
          </a:p>
        </p:txBody>
      </p:sp>
      <p:sp>
        <p:nvSpPr>
          <p:cNvPr id="5" name="TextBox 4"/>
          <p:cNvSpPr txBox="1"/>
          <p:nvPr/>
        </p:nvSpPr>
        <p:spPr>
          <a:xfrm>
            <a:off x="1354666" y="7203"/>
            <a:ext cx="6409627" cy="830997"/>
          </a:xfrm>
          <a:prstGeom prst="rect">
            <a:avLst/>
          </a:prstGeom>
          <a:noFill/>
        </p:spPr>
        <p:txBody>
          <a:bodyPr wrap="none" rtlCol="0">
            <a:spAutoFit/>
          </a:bodyPr>
          <a:lstStyle/>
          <a:p>
            <a:r>
              <a:rPr lang="en-US" sz="4800" b="1" dirty="0" smtClean="0">
                <a:solidFill>
                  <a:srgbClr val="FFFF00"/>
                </a:solidFill>
              </a:rPr>
              <a:t>Why all this complexity?</a:t>
            </a:r>
            <a:endParaRPr lang="en-US" sz="4800" b="1" dirty="0">
              <a:solidFill>
                <a:srgbClr val="FFFF00"/>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rgbClr val="00009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058" name="Freeform 4"/>
          <p:cNvSpPr>
            <a:spLocks noChangeArrowheads="1"/>
          </p:cNvSpPr>
          <p:nvPr/>
        </p:nvSpPr>
        <p:spPr bwMode="auto">
          <a:xfrm>
            <a:off x="1447800" y="1905000"/>
            <a:ext cx="3421063" cy="2895600"/>
          </a:xfrm>
          <a:custGeom>
            <a:avLst/>
            <a:gdLst>
              <a:gd name="T0" fmla="*/ 16381018 w 2963333"/>
              <a:gd name="T1" fmla="*/ 142523902 h 1974721"/>
              <a:gd name="T2" fmla="*/ 15622050 w 2963333"/>
              <a:gd name="T3" fmla="*/ 135328953 h 1974721"/>
              <a:gd name="T4" fmla="*/ 14989584 w 2963333"/>
              <a:gd name="T5" fmla="*/ 124536439 h 1974721"/>
              <a:gd name="T6" fmla="*/ 14357110 w 2963333"/>
              <a:gd name="T7" fmla="*/ 111945078 h 1974721"/>
              <a:gd name="T8" fmla="*/ 13851130 w 2963333"/>
              <a:gd name="T9" fmla="*/ 95756227 h 1974721"/>
              <a:gd name="T10" fmla="*/ 13218651 w 2963333"/>
              <a:gd name="T11" fmla="*/ 77768659 h 1974721"/>
              <a:gd name="T12" fmla="*/ 12839171 w 2963333"/>
              <a:gd name="T13" fmla="*/ 68775033 h 1974721"/>
              <a:gd name="T14" fmla="*/ 12459687 w 2963333"/>
              <a:gd name="T15" fmla="*/ 59781203 h 1974721"/>
              <a:gd name="T16" fmla="*/ 12080205 w 2963333"/>
              <a:gd name="T17" fmla="*/ 54385005 h 1974721"/>
              <a:gd name="T18" fmla="*/ 11700725 w 2963333"/>
              <a:gd name="T19" fmla="*/ 48988732 h 1974721"/>
              <a:gd name="T20" fmla="*/ 11384493 w 2963333"/>
              <a:gd name="T21" fmla="*/ 43592512 h 1974721"/>
              <a:gd name="T22" fmla="*/ 10815266 w 2963333"/>
              <a:gd name="T23" fmla="*/ 34598511 h 1974721"/>
              <a:gd name="T24" fmla="*/ 10246041 w 2963333"/>
              <a:gd name="T25" fmla="*/ 27403598 h 1974721"/>
              <a:gd name="T26" fmla="*/ 9487074 w 2963333"/>
              <a:gd name="T27" fmla="*/ 16611197 h 1974721"/>
              <a:gd name="T28" fmla="*/ 8728110 w 2963333"/>
              <a:gd name="T29" fmla="*/ 5818569 h 1974721"/>
              <a:gd name="T30" fmla="*/ 6893940 w 2963333"/>
              <a:gd name="T31" fmla="*/ 422332 h 1974721"/>
              <a:gd name="T32" fmla="*/ 5755492 w 2963333"/>
              <a:gd name="T33" fmla="*/ 4019834 h 1974721"/>
              <a:gd name="T34" fmla="*/ 4553805 w 2963333"/>
              <a:gd name="T35" fmla="*/ 2220921 h 1974721"/>
              <a:gd name="T36" fmla="*/ 3478592 w 2963333"/>
              <a:gd name="T37" fmla="*/ 9416080 h 1974721"/>
              <a:gd name="T38" fmla="*/ 2466642 w 2963333"/>
              <a:gd name="T39" fmla="*/ 18409755 h 1974721"/>
              <a:gd name="T40" fmla="*/ 2087158 w 2963333"/>
              <a:gd name="T41" fmla="*/ 23806133 h 1974721"/>
              <a:gd name="T42" fmla="*/ 1391443 w 2963333"/>
              <a:gd name="T43" fmla="*/ 38196178 h 1974721"/>
              <a:gd name="T44" fmla="*/ 822211 w 2963333"/>
              <a:gd name="T45" fmla="*/ 54385005 h 1974721"/>
              <a:gd name="T46" fmla="*/ 569221 w 2963333"/>
              <a:gd name="T47" fmla="*/ 65177596 h 1974721"/>
              <a:gd name="T48" fmla="*/ 379489 w 2963333"/>
              <a:gd name="T49" fmla="*/ 75969969 h 1974721"/>
              <a:gd name="T50" fmla="*/ 252988 w 2963333"/>
              <a:gd name="T51" fmla="*/ 88561148 h 1974721"/>
              <a:gd name="T52" fmla="*/ 0 w 2963333"/>
              <a:gd name="T53" fmla="*/ 178499080 h 1974721"/>
              <a:gd name="T54" fmla="*/ 126496 w 2963333"/>
              <a:gd name="T55" fmla="*/ 317003049 h 1974721"/>
              <a:gd name="T56" fmla="*/ 442736 w 2963333"/>
              <a:gd name="T57" fmla="*/ 338588270 h 1974721"/>
              <a:gd name="T58" fmla="*/ 632475 w 2963333"/>
              <a:gd name="T59" fmla="*/ 349380765 h 1974721"/>
              <a:gd name="T60" fmla="*/ 885452 w 2963333"/>
              <a:gd name="T61" fmla="*/ 363770779 h 1974721"/>
              <a:gd name="T62" fmla="*/ 1391443 w 2963333"/>
              <a:gd name="T63" fmla="*/ 379959414 h 1974721"/>
              <a:gd name="T64" fmla="*/ 2340154 w 2963333"/>
              <a:gd name="T65" fmla="*/ 406940848 h 1974721"/>
              <a:gd name="T66" fmla="*/ 2972619 w 2963333"/>
              <a:gd name="T67" fmla="*/ 415934777 h 1974721"/>
              <a:gd name="T68" fmla="*/ 10309293 w 2963333"/>
              <a:gd name="T69" fmla="*/ 417733335 h 1974721"/>
              <a:gd name="T70" fmla="*/ 11068259 w 2963333"/>
              <a:gd name="T71" fmla="*/ 414135852 h 1974721"/>
              <a:gd name="T72" fmla="*/ 11510985 w 2963333"/>
              <a:gd name="T73" fmla="*/ 408739686 h 1974721"/>
              <a:gd name="T74" fmla="*/ 11953711 w 2963333"/>
              <a:gd name="T75" fmla="*/ 403343281 h 1974721"/>
              <a:gd name="T76" fmla="*/ 12396449 w 2963333"/>
              <a:gd name="T77" fmla="*/ 397947085 h 1974721"/>
              <a:gd name="T78" fmla="*/ 12839171 w 2963333"/>
              <a:gd name="T79" fmla="*/ 392550838 h 1974721"/>
              <a:gd name="T80" fmla="*/ 13534893 w 2963333"/>
              <a:gd name="T81" fmla="*/ 379959414 h 1974721"/>
              <a:gd name="T82" fmla="*/ 13977626 w 2963333"/>
              <a:gd name="T83" fmla="*/ 374563285 h 1974721"/>
              <a:gd name="T84" fmla="*/ 14546851 w 2963333"/>
              <a:gd name="T85" fmla="*/ 367368358 h 1974721"/>
              <a:gd name="T86" fmla="*/ 14926325 w 2963333"/>
              <a:gd name="T87" fmla="*/ 361972140 h 1974721"/>
              <a:gd name="T88" fmla="*/ 15685290 w 2963333"/>
              <a:gd name="T89" fmla="*/ 351179601 h 1974721"/>
              <a:gd name="T90" fmla="*/ 16254517 w 2963333"/>
              <a:gd name="T91" fmla="*/ 340386979 h 1974721"/>
              <a:gd name="T92" fmla="*/ 16697258 w 2963333"/>
              <a:gd name="T93" fmla="*/ 325996890 h 1974721"/>
              <a:gd name="T94" fmla="*/ 16950243 w 2963333"/>
              <a:gd name="T95" fmla="*/ 317003049 h 1974721"/>
              <a:gd name="T96" fmla="*/ 17519471 w 2963333"/>
              <a:gd name="T97" fmla="*/ 295418112 h 1974721"/>
              <a:gd name="T98" fmla="*/ 17962197 w 2963333"/>
              <a:gd name="T99" fmla="*/ 275631866 h 1974721"/>
              <a:gd name="T100" fmla="*/ 18151928 w 2963333"/>
              <a:gd name="T101" fmla="*/ 264839311 h 1974721"/>
              <a:gd name="T102" fmla="*/ 18657917 w 2963333"/>
              <a:gd name="T103" fmla="*/ 239656625 h 1974721"/>
              <a:gd name="T104" fmla="*/ 19163884 w 2963333"/>
              <a:gd name="T105" fmla="*/ 227065530 h 1974721"/>
              <a:gd name="T106" fmla="*/ 19796362 w 2963333"/>
              <a:gd name="T107" fmla="*/ 216272881 h 1974721"/>
              <a:gd name="T108" fmla="*/ 20302340 w 2963333"/>
              <a:gd name="T109" fmla="*/ 207279014 h 1974721"/>
              <a:gd name="T110" fmla="*/ 21061301 w 2963333"/>
              <a:gd name="T111" fmla="*/ 200084294 h 1974721"/>
              <a:gd name="T112" fmla="*/ 21440787 w 2963333"/>
              <a:gd name="T113" fmla="*/ 196486548 h 1974721"/>
              <a:gd name="T114" fmla="*/ 22136501 w 2963333"/>
              <a:gd name="T115" fmla="*/ 192888983 h 197472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963333"/>
              <a:gd name="T175" fmla="*/ 0 h 1974721"/>
              <a:gd name="T176" fmla="*/ 2963333 w 2963333"/>
              <a:gd name="T177" fmla="*/ 1974721 h 197472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963333" h="1974721">
                <a:moveTo>
                  <a:pt x="2345267" y="687788"/>
                </a:moveTo>
                <a:cubicBezTo>
                  <a:pt x="2268949" y="682337"/>
                  <a:pt x="2249352" y="687799"/>
                  <a:pt x="2192867" y="670854"/>
                </a:cubicBezTo>
                <a:cubicBezTo>
                  <a:pt x="2192817" y="670839"/>
                  <a:pt x="2129392" y="649695"/>
                  <a:pt x="2116667" y="645454"/>
                </a:cubicBezTo>
                <a:lnTo>
                  <a:pt x="2091267" y="636988"/>
                </a:lnTo>
                <a:cubicBezTo>
                  <a:pt x="2048358" y="594079"/>
                  <a:pt x="2103891" y="644563"/>
                  <a:pt x="2048933" y="611588"/>
                </a:cubicBezTo>
                <a:cubicBezTo>
                  <a:pt x="1990824" y="576722"/>
                  <a:pt x="2078553" y="610171"/>
                  <a:pt x="2006600" y="586188"/>
                </a:cubicBezTo>
                <a:cubicBezTo>
                  <a:pt x="1952898" y="532483"/>
                  <a:pt x="2039016" y="612797"/>
                  <a:pt x="1955800" y="560788"/>
                </a:cubicBezTo>
                <a:cubicBezTo>
                  <a:pt x="1942262" y="552327"/>
                  <a:pt x="1921933" y="526921"/>
                  <a:pt x="1921933" y="526921"/>
                </a:cubicBezTo>
                <a:cubicBezTo>
                  <a:pt x="1919111" y="518454"/>
                  <a:pt x="1918654" y="508783"/>
                  <a:pt x="1913467" y="501521"/>
                </a:cubicBezTo>
                <a:cubicBezTo>
                  <a:pt x="1894802" y="475390"/>
                  <a:pt x="1878608" y="466993"/>
                  <a:pt x="1854200" y="450721"/>
                </a:cubicBezTo>
                <a:cubicBezTo>
                  <a:pt x="1820334" y="399921"/>
                  <a:pt x="1857022" y="447899"/>
                  <a:pt x="1811867" y="408388"/>
                </a:cubicBezTo>
                <a:cubicBezTo>
                  <a:pt x="1796848" y="395247"/>
                  <a:pt x="1783644" y="380165"/>
                  <a:pt x="1769533" y="366054"/>
                </a:cubicBezTo>
                <a:cubicBezTo>
                  <a:pt x="1762338" y="358859"/>
                  <a:pt x="1751950" y="355635"/>
                  <a:pt x="1744133" y="349121"/>
                </a:cubicBezTo>
                <a:cubicBezTo>
                  <a:pt x="1734935" y="341456"/>
                  <a:pt x="1727931" y="331386"/>
                  <a:pt x="1718733" y="323721"/>
                </a:cubicBezTo>
                <a:cubicBezTo>
                  <a:pt x="1710916" y="317207"/>
                  <a:pt x="1701150" y="313302"/>
                  <a:pt x="1693333" y="306788"/>
                </a:cubicBezTo>
                <a:cubicBezTo>
                  <a:pt x="1684135" y="299123"/>
                  <a:pt x="1677896" y="288030"/>
                  <a:pt x="1667933" y="281388"/>
                </a:cubicBezTo>
                <a:cubicBezTo>
                  <a:pt x="1660507" y="276437"/>
                  <a:pt x="1650515" y="276912"/>
                  <a:pt x="1642533" y="272921"/>
                </a:cubicBezTo>
                <a:cubicBezTo>
                  <a:pt x="1633432" y="268370"/>
                  <a:pt x="1626234" y="260539"/>
                  <a:pt x="1617133" y="255988"/>
                </a:cubicBezTo>
                <a:cubicBezTo>
                  <a:pt x="1609151" y="251997"/>
                  <a:pt x="1599715" y="251512"/>
                  <a:pt x="1591733" y="247521"/>
                </a:cubicBezTo>
                <a:cubicBezTo>
                  <a:pt x="1582632" y="242970"/>
                  <a:pt x="1574279" y="236945"/>
                  <a:pt x="1566333" y="230588"/>
                </a:cubicBezTo>
                <a:cubicBezTo>
                  <a:pt x="1560100" y="225601"/>
                  <a:pt x="1556245" y="217761"/>
                  <a:pt x="1549400" y="213654"/>
                </a:cubicBezTo>
                <a:cubicBezTo>
                  <a:pt x="1541747" y="209062"/>
                  <a:pt x="1532467" y="208010"/>
                  <a:pt x="1524000" y="205188"/>
                </a:cubicBezTo>
                <a:cubicBezTo>
                  <a:pt x="1451206" y="156657"/>
                  <a:pt x="1543307" y="214842"/>
                  <a:pt x="1473200" y="179788"/>
                </a:cubicBezTo>
                <a:cubicBezTo>
                  <a:pt x="1464098" y="175237"/>
                  <a:pt x="1457099" y="166987"/>
                  <a:pt x="1447800" y="162854"/>
                </a:cubicBezTo>
                <a:cubicBezTo>
                  <a:pt x="1431489" y="155605"/>
                  <a:pt x="1411852" y="155822"/>
                  <a:pt x="1397000" y="145921"/>
                </a:cubicBezTo>
                <a:cubicBezTo>
                  <a:pt x="1388533" y="140277"/>
                  <a:pt x="1380899" y="133121"/>
                  <a:pt x="1371600" y="128988"/>
                </a:cubicBezTo>
                <a:cubicBezTo>
                  <a:pt x="1355289" y="121739"/>
                  <a:pt x="1320800" y="112054"/>
                  <a:pt x="1320800" y="112054"/>
                </a:cubicBezTo>
                <a:cubicBezTo>
                  <a:pt x="1272647" y="63901"/>
                  <a:pt x="1319014" y="102695"/>
                  <a:pt x="1270000" y="78188"/>
                </a:cubicBezTo>
                <a:cubicBezTo>
                  <a:pt x="1204349" y="45362"/>
                  <a:pt x="1283043" y="74067"/>
                  <a:pt x="1219200" y="52788"/>
                </a:cubicBezTo>
                <a:cubicBezTo>
                  <a:pt x="1192611" y="26198"/>
                  <a:pt x="1212092" y="39871"/>
                  <a:pt x="1168400" y="27388"/>
                </a:cubicBezTo>
                <a:cubicBezTo>
                  <a:pt x="1159819" y="24936"/>
                  <a:pt x="1151658" y="21086"/>
                  <a:pt x="1143000" y="18921"/>
                </a:cubicBezTo>
                <a:cubicBezTo>
                  <a:pt x="1067317" y="0"/>
                  <a:pt x="1012656" y="6263"/>
                  <a:pt x="922867" y="1988"/>
                </a:cubicBezTo>
                <a:cubicBezTo>
                  <a:pt x="880534" y="4810"/>
                  <a:pt x="838035" y="5769"/>
                  <a:pt x="795867" y="10454"/>
                </a:cubicBezTo>
                <a:cubicBezTo>
                  <a:pt x="786997" y="11440"/>
                  <a:pt x="779218" y="20671"/>
                  <a:pt x="770467" y="18921"/>
                </a:cubicBezTo>
                <a:cubicBezTo>
                  <a:pt x="762639" y="17356"/>
                  <a:pt x="759178" y="7632"/>
                  <a:pt x="753533" y="1988"/>
                </a:cubicBezTo>
                <a:cubicBezTo>
                  <a:pt x="705555" y="4810"/>
                  <a:pt x="657367" y="5147"/>
                  <a:pt x="609600" y="10454"/>
                </a:cubicBezTo>
                <a:cubicBezTo>
                  <a:pt x="593711" y="12219"/>
                  <a:pt x="520435" y="27463"/>
                  <a:pt x="491067" y="35854"/>
                </a:cubicBezTo>
                <a:cubicBezTo>
                  <a:pt x="482486" y="38306"/>
                  <a:pt x="474379" y="42385"/>
                  <a:pt x="465667" y="44321"/>
                </a:cubicBezTo>
                <a:cubicBezTo>
                  <a:pt x="448909" y="48045"/>
                  <a:pt x="431800" y="49966"/>
                  <a:pt x="414867" y="52788"/>
                </a:cubicBezTo>
                <a:cubicBezTo>
                  <a:pt x="365033" y="77704"/>
                  <a:pt x="392976" y="65729"/>
                  <a:pt x="330200" y="86654"/>
                </a:cubicBezTo>
                <a:cubicBezTo>
                  <a:pt x="321733" y="89476"/>
                  <a:pt x="312226" y="90171"/>
                  <a:pt x="304800" y="95121"/>
                </a:cubicBezTo>
                <a:cubicBezTo>
                  <a:pt x="296333" y="100765"/>
                  <a:pt x="288501" y="107503"/>
                  <a:pt x="279400" y="112054"/>
                </a:cubicBezTo>
                <a:cubicBezTo>
                  <a:pt x="244765" y="129372"/>
                  <a:pt x="260949" y="109148"/>
                  <a:pt x="228600" y="137454"/>
                </a:cubicBezTo>
                <a:cubicBezTo>
                  <a:pt x="213581" y="150595"/>
                  <a:pt x="202872" y="168718"/>
                  <a:pt x="186267" y="179788"/>
                </a:cubicBezTo>
                <a:cubicBezTo>
                  <a:pt x="163286" y="195108"/>
                  <a:pt x="143425" y="205950"/>
                  <a:pt x="127000" y="230588"/>
                </a:cubicBezTo>
                <a:cubicBezTo>
                  <a:pt x="121356" y="239055"/>
                  <a:pt x="114618" y="246887"/>
                  <a:pt x="110067" y="255988"/>
                </a:cubicBezTo>
                <a:cubicBezTo>
                  <a:pt x="106076" y="263970"/>
                  <a:pt x="106551" y="273962"/>
                  <a:pt x="101600" y="281388"/>
                </a:cubicBezTo>
                <a:cubicBezTo>
                  <a:pt x="94958" y="291351"/>
                  <a:pt x="84667" y="298321"/>
                  <a:pt x="76200" y="306788"/>
                </a:cubicBezTo>
                <a:cubicBezTo>
                  <a:pt x="73378" y="315255"/>
                  <a:pt x="71724" y="324206"/>
                  <a:pt x="67733" y="332188"/>
                </a:cubicBezTo>
                <a:cubicBezTo>
                  <a:pt x="63182" y="341289"/>
                  <a:pt x="54808" y="348235"/>
                  <a:pt x="50800" y="357588"/>
                </a:cubicBezTo>
                <a:cubicBezTo>
                  <a:pt x="46216" y="368283"/>
                  <a:pt x="45530" y="380266"/>
                  <a:pt x="42333" y="391454"/>
                </a:cubicBezTo>
                <a:cubicBezTo>
                  <a:pt x="39881" y="400035"/>
                  <a:pt x="36689" y="408387"/>
                  <a:pt x="33867" y="416854"/>
                </a:cubicBezTo>
                <a:cubicBezTo>
                  <a:pt x="28222" y="462010"/>
                  <a:pt x="19097" y="506865"/>
                  <a:pt x="16933" y="552321"/>
                </a:cubicBezTo>
                <a:cubicBezTo>
                  <a:pt x="6717" y="766877"/>
                  <a:pt x="13018" y="670962"/>
                  <a:pt x="0" y="840188"/>
                </a:cubicBezTo>
                <a:cubicBezTo>
                  <a:pt x="2822" y="1015166"/>
                  <a:pt x="3923" y="1190180"/>
                  <a:pt x="8467" y="1365121"/>
                </a:cubicBezTo>
                <a:cubicBezTo>
                  <a:pt x="9569" y="1407534"/>
                  <a:pt x="10933" y="1450120"/>
                  <a:pt x="16933" y="1492121"/>
                </a:cubicBezTo>
                <a:cubicBezTo>
                  <a:pt x="25670" y="1553278"/>
                  <a:pt x="30474" y="1527668"/>
                  <a:pt x="50800" y="1568321"/>
                </a:cubicBezTo>
                <a:cubicBezTo>
                  <a:pt x="54791" y="1576303"/>
                  <a:pt x="55276" y="1585739"/>
                  <a:pt x="59267" y="1593721"/>
                </a:cubicBezTo>
                <a:cubicBezTo>
                  <a:pt x="63818" y="1602822"/>
                  <a:pt x="71649" y="1610020"/>
                  <a:pt x="76200" y="1619121"/>
                </a:cubicBezTo>
                <a:cubicBezTo>
                  <a:pt x="80191" y="1627103"/>
                  <a:pt x="80676" y="1636539"/>
                  <a:pt x="84667" y="1644521"/>
                </a:cubicBezTo>
                <a:cubicBezTo>
                  <a:pt x="92026" y="1659240"/>
                  <a:pt x="102708" y="1672135"/>
                  <a:pt x="110067" y="1686854"/>
                </a:cubicBezTo>
                <a:cubicBezTo>
                  <a:pt x="114058" y="1694836"/>
                  <a:pt x="113941" y="1704601"/>
                  <a:pt x="118533" y="1712254"/>
                </a:cubicBezTo>
                <a:cubicBezTo>
                  <a:pt x="122640" y="1719099"/>
                  <a:pt x="130272" y="1723127"/>
                  <a:pt x="135467" y="1729188"/>
                </a:cubicBezTo>
                <a:cubicBezTo>
                  <a:pt x="193740" y="1797174"/>
                  <a:pt x="147976" y="1750165"/>
                  <a:pt x="186267" y="1788454"/>
                </a:cubicBezTo>
                <a:cubicBezTo>
                  <a:pt x="198868" y="1826260"/>
                  <a:pt x="193286" y="1822137"/>
                  <a:pt x="237067" y="1856188"/>
                </a:cubicBezTo>
                <a:cubicBezTo>
                  <a:pt x="262467" y="1875943"/>
                  <a:pt x="282740" y="1905278"/>
                  <a:pt x="313267" y="1915454"/>
                </a:cubicBezTo>
                <a:cubicBezTo>
                  <a:pt x="321734" y="1918276"/>
                  <a:pt x="330685" y="1919930"/>
                  <a:pt x="338667" y="1923921"/>
                </a:cubicBezTo>
                <a:cubicBezTo>
                  <a:pt x="375820" y="1942497"/>
                  <a:pt x="353414" y="1942948"/>
                  <a:pt x="397933" y="1957788"/>
                </a:cubicBezTo>
                <a:cubicBezTo>
                  <a:pt x="409758" y="1961730"/>
                  <a:pt x="482548" y="1973301"/>
                  <a:pt x="491067" y="1974721"/>
                </a:cubicBezTo>
                <a:lnTo>
                  <a:pt x="1380067" y="1966254"/>
                </a:lnTo>
                <a:cubicBezTo>
                  <a:pt x="1394455" y="1965992"/>
                  <a:pt x="1408205" y="1960154"/>
                  <a:pt x="1422400" y="1957788"/>
                </a:cubicBezTo>
                <a:cubicBezTo>
                  <a:pt x="1442085" y="1954507"/>
                  <a:pt x="1461911" y="1952143"/>
                  <a:pt x="1481667" y="1949321"/>
                </a:cubicBezTo>
                <a:cubicBezTo>
                  <a:pt x="1492956" y="1943677"/>
                  <a:pt x="1503932" y="1937360"/>
                  <a:pt x="1515533" y="1932388"/>
                </a:cubicBezTo>
                <a:cubicBezTo>
                  <a:pt x="1523736" y="1928872"/>
                  <a:pt x="1532951" y="1927912"/>
                  <a:pt x="1540933" y="1923921"/>
                </a:cubicBezTo>
                <a:cubicBezTo>
                  <a:pt x="1550034" y="1919370"/>
                  <a:pt x="1556980" y="1910996"/>
                  <a:pt x="1566333" y="1906988"/>
                </a:cubicBezTo>
                <a:cubicBezTo>
                  <a:pt x="1577029" y="1902404"/>
                  <a:pt x="1589011" y="1901718"/>
                  <a:pt x="1600200" y="1898521"/>
                </a:cubicBezTo>
                <a:cubicBezTo>
                  <a:pt x="1608781" y="1896069"/>
                  <a:pt x="1617397" y="1893570"/>
                  <a:pt x="1625600" y="1890054"/>
                </a:cubicBezTo>
                <a:cubicBezTo>
                  <a:pt x="1637201" y="1885082"/>
                  <a:pt x="1648508" y="1879383"/>
                  <a:pt x="1659467" y="1873121"/>
                </a:cubicBezTo>
                <a:cubicBezTo>
                  <a:pt x="1668302" y="1868073"/>
                  <a:pt x="1675514" y="1860196"/>
                  <a:pt x="1684867" y="1856188"/>
                </a:cubicBezTo>
                <a:cubicBezTo>
                  <a:pt x="1695562" y="1851604"/>
                  <a:pt x="1707444" y="1850543"/>
                  <a:pt x="1718733" y="1847721"/>
                </a:cubicBezTo>
                <a:cubicBezTo>
                  <a:pt x="1756726" y="1809730"/>
                  <a:pt x="1711606" y="1849800"/>
                  <a:pt x="1761067" y="1822321"/>
                </a:cubicBezTo>
                <a:cubicBezTo>
                  <a:pt x="1778857" y="1812437"/>
                  <a:pt x="1793664" y="1797555"/>
                  <a:pt x="1811867" y="1788454"/>
                </a:cubicBezTo>
                <a:cubicBezTo>
                  <a:pt x="1823156" y="1782810"/>
                  <a:pt x="1834132" y="1776493"/>
                  <a:pt x="1845733" y="1771521"/>
                </a:cubicBezTo>
                <a:cubicBezTo>
                  <a:pt x="1853936" y="1768005"/>
                  <a:pt x="1862777" y="1766188"/>
                  <a:pt x="1871133" y="1763054"/>
                </a:cubicBezTo>
                <a:cubicBezTo>
                  <a:pt x="1885364" y="1757718"/>
                  <a:pt x="1899579" y="1752294"/>
                  <a:pt x="1913467" y="1746121"/>
                </a:cubicBezTo>
                <a:cubicBezTo>
                  <a:pt x="1925000" y="1740995"/>
                  <a:pt x="1936375" y="1735450"/>
                  <a:pt x="1947333" y="1729188"/>
                </a:cubicBezTo>
                <a:cubicBezTo>
                  <a:pt x="1956168" y="1724139"/>
                  <a:pt x="1963631" y="1716805"/>
                  <a:pt x="1972733" y="1712254"/>
                </a:cubicBezTo>
                <a:cubicBezTo>
                  <a:pt x="1980715" y="1708263"/>
                  <a:pt x="1989930" y="1707304"/>
                  <a:pt x="1998133" y="1703788"/>
                </a:cubicBezTo>
                <a:cubicBezTo>
                  <a:pt x="2071369" y="1672401"/>
                  <a:pt x="1997833" y="1698242"/>
                  <a:pt x="2057400" y="1678388"/>
                </a:cubicBezTo>
                <a:cubicBezTo>
                  <a:pt x="2100303" y="1635483"/>
                  <a:pt x="2044780" y="1685959"/>
                  <a:pt x="2099733" y="1652988"/>
                </a:cubicBezTo>
                <a:cubicBezTo>
                  <a:pt x="2106578" y="1648881"/>
                  <a:pt x="2110433" y="1641041"/>
                  <a:pt x="2116667" y="1636054"/>
                </a:cubicBezTo>
                <a:cubicBezTo>
                  <a:pt x="2159969" y="1601412"/>
                  <a:pt x="2123786" y="1636953"/>
                  <a:pt x="2175933" y="1602188"/>
                </a:cubicBezTo>
                <a:cubicBezTo>
                  <a:pt x="2190294" y="1592614"/>
                  <a:pt x="2210263" y="1560992"/>
                  <a:pt x="2218267" y="1551388"/>
                </a:cubicBezTo>
                <a:cubicBezTo>
                  <a:pt x="2223377" y="1545256"/>
                  <a:pt x="2230213" y="1540687"/>
                  <a:pt x="2235200" y="1534454"/>
                </a:cubicBezTo>
                <a:cubicBezTo>
                  <a:pt x="2241557" y="1526508"/>
                  <a:pt x="2245776" y="1517000"/>
                  <a:pt x="2252133" y="1509054"/>
                </a:cubicBezTo>
                <a:cubicBezTo>
                  <a:pt x="2257120" y="1502821"/>
                  <a:pt x="2264277" y="1498507"/>
                  <a:pt x="2269067" y="1492121"/>
                </a:cubicBezTo>
                <a:cubicBezTo>
                  <a:pt x="2281278" y="1475840"/>
                  <a:pt x="2288543" y="1455711"/>
                  <a:pt x="2302933" y="1441321"/>
                </a:cubicBezTo>
                <a:cubicBezTo>
                  <a:pt x="2335528" y="1408726"/>
                  <a:pt x="2321691" y="1425884"/>
                  <a:pt x="2345267" y="1390521"/>
                </a:cubicBezTo>
                <a:cubicBezTo>
                  <a:pt x="2358781" y="1349975"/>
                  <a:pt x="2347422" y="1371432"/>
                  <a:pt x="2387600" y="1331254"/>
                </a:cubicBezTo>
                <a:cubicBezTo>
                  <a:pt x="2393244" y="1319965"/>
                  <a:pt x="2399561" y="1308989"/>
                  <a:pt x="2404533" y="1297388"/>
                </a:cubicBezTo>
                <a:cubicBezTo>
                  <a:pt x="2408049" y="1289185"/>
                  <a:pt x="2409009" y="1279970"/>
                  <a:pt x="2413000" y="1271988"/>
                </a:cubicBezTo>
                <a:cubicBezTo>
                  <a:pt x="2417551" y="1262887"/>
                  <a:pt x="2425382" y="1255689"/>
                  <a:pt x="2429933" y="1246588"/>
                </a:cubicBezTo>
                <a:cubicBezTo>
                  <a:pt x="2451915" y="1202624"/>
                  <a:pt x="2422259" y="1237330"/>
                  <a:pt x="2455333" y="1204254"/>
                </a:cubicBezTo>
                <a:cubicBezTo>
                  <a:pt x="2464156" y="1177786"/>
                  <a:pt x="2472713" y="1144689"/>
                  <a:pt x="2497667" y="1128054"/>
                </a:cubicBezTo>
                <a:lnTo>
                  <a:pt x="2523067" y="1111121"/>
                </a:lnTo>
                <a:cubicBezTo>
                  <a:pt x="2552096" y="1067576"/>
                  <a:pt x="2525081" y="1101043"/>
                  <a:pt x="2565400" y="1068788"/>
                </a:cubicBezTo>
                <a:cubicBezTo>
                  <a:pt x="2598606" y="1042222"/>
                  <a:pt x="2563621" y="1058091"/>
                  <a:pt x="2607733" y="1043388"/>
                </a:cubicBezTo>
                <a:cubicBezTo>
                  <a:pt x="2640810" y="1010311"/>
                  <a:pt x="2606101" y="1039971"/>
                  <a:pt x="2650067" y="1017988"/>
                </a:cubicBezTo>
                <a:cubicBezTo>
                  <a:pt x="2715718" y="985162"/>
                  <a:pt x="2637024" y="1013867"/>
                  <a:pt x="2700867" y="992588"/>
                </a:cubicBezTo>
                <a:cubicBezTo>
                  <a:pt x="2706511" y="986943"/>
                  <a:pt x="2710660" y="979224"/>
                  <a:pt x="2717800" y="975654"/>
                </a:cubicBezTo>
                <a:cubicBezTo>
                  <a:pt x="2733765" y="967671"/>
                  <a:pt x="2751667" y="964365"/>
                  <a:pt x="2768600" y="958721"/>
                </a:cubicBezTo>
                <a:lnTo>
                  <a:pt x="2819400" y="941788"/>
                </a:lnTo>
                <a:lnTo>
                  <a:pt x="2844800" y="933321"/>
                </a:lnTo>
                <a:cubicBezTo>
                  <a:pt x="2853267" y="930499"/>
                  <a:pt x="2861365" y="926116"/>
                  <a:pt x="2870200" y="924854"/>
                </a:cubicBezTo>
                <a:cubicBezTo>
                  <a:pt x="2889956" y="922032"/>
                  <a:pt x="2909833" y="919958"/>
                  <a:pt x="2929467" y="916388"/>
                </a:cubicBezTo>
                <a:cubicBezTo>
                  <a:pt x="2940915" y="914306"/>
                  <a:pt x="2963333" y="907921"/>
                  <a:pt x="2963333" y="907921"/>
                </a:cubicBezTo>
              </a:path>
            </a:pathLst>
          </a:custGeom>
          <a:solidFill>
            <a:srgbClr val="00AE00"/>
          </a:solidFill>
          <a:ln w="12700">
            <a:solidFill>
              <a:schemeClr val="tx1"/>
            </a:solidFill>
            <a:round/>
            <a:headEnd/>
            <a:tailEnd/>
          </a:ln>
        </p:spPr>
        <p:txBody>
          <a:bodyPr>
            <a:prstTxWarp prst="textNoShape">
              <a:avLst/>
            </a:prstTxWarp>
          </a:bodyPr>
          <a:lstStyle/>
          <a:p>
            <a:endParaRPr lang="en-US"/>
          </a:p>
        </p:txBody>
      </p:sp>
      <p:sp>
        <p:nvSpPr>
          <p:cNvPr id="45059" name="Freeform 6"/>
          <p:cNvSpPr>
            <a:spLocks noChangeArrowheads="1"/>
          </p:cNvSpPr>
          <p:nvPr/>
        </p:nvSpPr>
        <p:spPr bwMode="auto">
          <a:xfrm>
            <a:off x="1938338" y="3149600"/>
            <a:ext cx="2879725" cy="152400"/>
          </a:xfrm>
          <a:custGeom>
            <a:avLst/>
            <a:gdLst>
              <a:gd name="T0" fmla="*/ 2902053 w 2878666"/>
              <a:gd name="T1" fmla="*/ 93133 h 152400"/>
              <a:gd name="T2" fmla="*/ 2663062 w 2878666"/>
              <a:gd name="T3" fmla="*/ 76200 h 152400"/>
              <a:gd name="T4" fmla="*/ 2620384 w 2878666"/>
              <a:gd name="T5" fmla="*/ 67733 h 152400"/>
              <a:gd name="T6" fmla="*/ 2483815 w 2878666"/>
              <a:gd name="T7" fmla="*/ 59267 h 152400"/>
              <a:gd name="T8" fmla="*/ 2406999 w 2878666"/>
              <a:gd name="T9" fmla="*/ 42333 h 152400"/>
              <a:gd name="T10" fmla="*/ 2355785 w 2878666"/>
              <a:gd name="T11" fmla="*/ 25400 h 152400"/>
              <a:gd name="T12" fmla="*/ 2202149 w 2878666"/>
              <a:gd name="T13" fmla="*/ 16933 h 152400"/>
              <a:gd name="T14" fmla="*/ 1519310 w 2878666"/>
              <a:gd name="T15" fmla="*/ 16933 h 152400"/>
              <a:gd name="T16" fmla="*/ 1442491 w 2878666"/>
              <a:gd name="T17" fmla="*/ 8467 h 152400"/>
              <a:gd name="T18" fmla="*/ 1322995 w 2878666"/>
              <a:gd name="T19" fmla="*/ 0 h 152400"/>
              <a:gd name="T20" fmla="*/ 614553 w 2878666"/>
              <a:gd name="T21" fmla="*/ 8467 h 152400"/>
              <a:gd name="T22" fmla="*/ 495057 w 2878666"/>
              <a:gd name="T23" fmla="*/ 25400 h 152400"/>
              <a:gd name="T24" fmla="*/ 409703 w 2878666"/>
              <a:gd name="T25" fmla="*/ 33867 h 152400"/>
              <a:gd name="T26" fmla="*/ 324347 w 2878666"/>
              <a:gd name="T27" fmla="*/ 59267 h 152400"/>
              <a:gd name="T28" fmla="*/ 264600 w 2878666"/>
              <a:gd name="T29" fmla="*/ 67733 h 152400"/>
              <a:gd name="T30" fmla="*/ 230456 w 2878666"/>
              <a:gd name="T31" fmla="*/ 76200 h 152400"/>
              <a:gd name="T32" fmla="*/ 153632 w 2878666"/>
              <a:gd name="T33" fmla="*/ 93133 h 152400"/>
              <a:gd name="T34" fmla="*/ 110967 w 2878666"/>
              <a:gd name="T35" fmla="*/ 110067 h 152400"/>
              <a:gd name="T36" fmla="*/ 34142 w 2878666"/>
              <a:gd name="T37" fmla="*/ 135467 h 152400"/>
              <a:gd name="T38" fmla="*/ 0 w 2878666"/>
              <a:gd name="T39" fmla="*/ 152400 h 1524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878666"/>
              <a:gd name="T61" fmla="*/ 0 h 152400"/>
              <a:gd name="T62" fmla="*/ 2878666 w 2878666"/>
              <a:gd name="T63" fmla="*/ 152400 h 15240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878666" h="152400">
                <a:moveTo>
                  <a:pt x="2878666" y="93133"/>
                </a:moveTo>
                <a:cubicBezTo>
                  <a:pt x="2830777" y="90140"/>
                  <a:pt x="2697027" y="82721"/>
                  <a:pt x="2641600" y="76200"/>
                </a:cubicBezTo>
                <a:cubicBezTo>
                  <a:pt x="2627308" y="74519"/>
                  <a:pt x="2613592" y="69097"/>
                  <a:pt x="2599266" y="67733"/>
                </a:cubicBezTo>
                <a:cubicBezTo>
                  <a:pt x="2554226" y="63444"/>
                  <a:pt x="2508955" y="62089"/>
                  <a:pt x="2463800" y="59267"/>
                </a:cubicBezTo>
                <a:cubicBezTo>
                  <a:pt x="2391135" y="35044"/>
                  <a:pt x="2506792" y="72131"/>
                  <a:pt x="2387600" y="42333"/>
                </a:cubicBezTo>
                <a:cubicBezTo>
                  <a:pt x="2370284" y="38004"/>
                  <a:pt x="2354622" y="26390"/>
                  <a:pt x="2336800" y="25400"/>
                </a:cubicBezTo>
                <a:lnTo>
                  <a:pt x="2184400" y="16933"/>
                </a:lnTo>
                <a:cubicBezTo>
                  <a:pt x="1850727" y="27697"/>
                  <a:pt x="1903517" y="30603"/>
                  <a:pt x="1507066" y="16933"/>
                </a:cubicBezTo>
                <a:cubicBezTo>
                  <a:pt x="1481525" y="16052"/>
                  <a:pt x="1456326" y="10681"/>
                  <a:pt x="1430866" y="8467"/>
                </a:cubicBezTo>
                <a:cubicBezTo>
                  <a:pt x="1391403" y="5036"/>
                  <a:pt x="1351844" y="2822"/>
                  <a:pt x="1312333" y="0"/>
                </a:cubicBezTo>
                <a:lnTo>
                  <a:pt x="609600" y="8467"/>
                </a:lnTo>
                <a:cubicBezTo>
                  <a:pt x="570324" y="9330"/>
                  <a:pt x="529987" y="20535"/>
                  <a:pt x="491066" y="25400"/>
                </a:cubicBezTo>
                <a:cubicBezTo>
                  <a:pt x="462922" y="28918"/>
                  <a:pt x="434622" y="31045"/>
                  <a:pt x="406400" y="33867"/>
                </a:cubicBezTo>
                <a:cubicBezTo>
                  <a:pt x="379897" y="42701"/>
                  <a:pt x="349879" y="54150"/>
                  <a:pt x="321733" y="59267"/>
                </a:cubicBezTo>
                <a:cubicBezTo>
                  <a:pt x="302099" y="62837"/>
                  <a:pt x="282100" y="64163"/>
                  <a:pt x="262466" y="67733"/>
                </a:cubicBezTo>
                <a:cubicBezTo>
                  <a:pt x="251018" y="69815"/>
                  <a:pt x="239959" y="73676"/>
                  <a:pt x="228600" y="76200"/>
                </a:cubicBezTo>
                <a:cubicBezTo>
                  <a:pt x="208478" y="80672"/>
                  <a:pt x="173041" y="86253"/>
                  <a:pt x="152400" y="93133"/>
                </a:cubicBezTo>
                <a:cubicBezTo>
                  <a:pt x="137982" y="97939"/>
                  <a:pt x="124349" y="104873"/>
                  <a:pt x="110066" y="110067"/>
                </a:cubicBezTo>
                <a:cubicBezTo>
                  <a:pt x="84904" y="119217"/>
                  <a:pt x="59266" y="127000"/>
                  <a:pt x="33866" y="135467"/>
                </a:cubicBezTo>
                <a:cubicBezTo>
                  <a:pt x="4679" y="145196"/>
                  <a:pt x="14777" y="137622"/>
                  <a:pt x="0" y="152400"/>
                </a:cubicBezTo>
              </a:path>
            </a:pathLst>
          </a:custGeom>
          <a:noFill/>
          <a:ln w="12700">
            <a:solidFill>
              <a:schemeClr val="tx1"/>
            </a:solidFill>
            <a:round/>
            <a:headEnd/>
            <a:tailEnd/>
          </a:ln>
        </p:spPr>
        <p:txBody>
          <a:bodyPr>
            <a:prstTxWarp prst="textNoShape">
              <a:avLst/>
            </a:prstTxWarp>
          </a:bodyPr>
          <a:lstStyle/>
          <a:p>
            <a:endParaRPr lang="en-US"/>
          </a:p>
        </p:txBody>
      </p:sp>
      <p:sp>
        <p:nvSpPr>
          <p:cNvPr id="45060" name="Freeform 7"/>
          <p:cNvSpPr>
            <a:spLocks noChangeArrowheads="1"/>
          </p:cNvSpPr>
          <p:nvPr/>
        </p:nvSpPr>
        <p:spPr bwMode="auto">
          <a:xfrm>
            <a:off x="1887538" y="3175000"/>
            <a:ext cx="1549400" cy="922338"/>
          </a:xfrm>
          <a:custGeom>
            <a:avLst/>
            <a:gdLst>
              <a:gd name="T0" fmla="*/ 1549400 w 1549400"/>
              <a:gd name="T1" fmla="*/ 0 h 922867"/>
              <a:gd name="T2" fmla="*/ 1464733 w 1549400"/>
              <a:gd name="T3" fmla="*/ 41805 h 922867"/>
              <a:gd name="T4" fmla="*/ 1422400 w 1549400"/>
              <a:gd name="T5" fmla="*/ 66882 h 922867"/>
              <a:gd name="T6" fmla="*/ 1397000 w 1549400"/>
              <a:gd name="T7" fmla="*/ 83609 h 922867"/>
              <a:gd name="T8" fmla="*/ 1346200 w 1549400"/>
              <a:gd name="T9" fmla="*/ 108686 h 922867"/>
              <a:gd name="T10" fmla="*/ 1270000 w 1549400"/>
              <a:gd name="T11" fmla="*/ 167210 h 922867"/>
              <a:gd name="T12" fmla="*/ 1244600 w 1549400"/>
              <a:gd name="T13" fmla="*/ 183931 h 922867"/>
              <a:gd name="T14" fmla="*/ 1219200 w 1549400"/>
              <a:gd name="T15" fmla="*/ 209015 h 922867"/>
              <a:gd name="T16" fmla="*/ 1185333 w 1549400"/>
              <a:gd name="T17" fmla="*/ 217373 h 922867"/>
              <a:gd name="T18" fmla="*/ 1134533 w 1549400"/>
              <a:gd name="T19" fmla="*/ 242455 h 922867"/>
              <a:gd name="T20" fmla="*/ 1109133 w 1549400"/>
              <a:gd name="T21" fmla="*/ 259177 h 922867"/>
              <a:gd name="T22" fmla="*/ 1083733 w 1549400"/>
              <a:gd name="T23" fmla="*/ 267536 h 922867"/>
              <a:gd name="T24" fmla="*/ 1032933 w 1549400"/>
              <a:gd name="T25" fmla="*/ 292618 h 922867"/>
              <a:gd name="T26" fmla="*/ 1007533 w 1549400"/>
              <a:gd name="T27" fmla="*/ 309340 h 922867"/>
              <a:gd name="T28" fmla="*/ 973666 w 1549400"/>
              <a:gd name="T29" fmla="*/ 317701 h 922867"/>
              <a:gd name="T30" fmla="*/ 880533 w 1549400"/>
              <a:gd name="T31" fmla="*/ 351142 h 922867"/>
              <a:gd name="T32" fmla="*/ 829733 w 1549400"/>
              <a:gd name="T33" fmla="*/ 367864 h 922867"/>
              <a:gd name="T34" fmla="*/ 804333 w 1549400"/>
              <a:gd name="T35" fmla="*/ 376225 h 922867"/>
              <a:gd name="T36" fmla="*/ 728133 w 1549400"/>
              <a:gd name="T37" fmla="*/ 401306 h 922867"/>
              <a:gd name="T38" fmla="*/ 643466 w 1549400"/>
              <a:gd name="T39" fmla="*/ 418026 h 922867"/>
              <a:gd name="T40" fmla="*/ 567266 w 1549400"/>
              <a:gd name="T41" fmla="*/ 443109 h 922867"/>
              <a:gd name="T42" fmla="*/ 541866 w 1549400"/>
              <a:gd name="T43" fmla="*/ 451469 h 922867"/>
              <a:gd name="T44" fmla="*/ 448733 w 1549400"/>
              <a:gd name="T45" fmla="*/ 468189 h 922867"/>
              <a:gd name="T46" fmla="*/ 423333 w 1549400"/>
              <a:gd name="T47" fmla="*/ 476551 h 922867"/>
              <a:gd name="T48" fmla="*/ 381000 w 1549400"/>
              <a:gd name="T49" fmla="*/ 493271 h 922867"/>
              <a:gd name="T50" fmla="*/ 321733 w 1549400"/>
              <a:gd name="T51" fmla="*/ 509991 h 922867"/>
              <a:gd name="T52" fmla="*/ 296333 w 1549400"/>
              <a:gd name="T53" fmla="*/ 526715 h 922867"/>
              <a:gd name="T54" fmla="*/ 262466 w 1549400"/>
              <a:gd name="T55" fmla="*/ 535076 h 922867"/>
              <a:gd name="T56" fmla="*/ 211666 w 1549400"/>
              <a:gd name="T57" fmla="*/ 551796 h 922867"/>
              <a:gd name="T58" fmla="*/ 186266 w 1549400"/>
              <a:gd name="T59" fmla="*/ 576878 h 922867"/>
              <a:gd name="T60" fmla="*/ 135466 w 1549400"/>
              <a:gd name="T61" fmla="*/ 660483 h 922867"/>
              <a:gd name="T62" fmla="*/ 127000 w 1549400"/>
              <a:gd name="T63" fmla="*/ 685564 h 922867"/>
              <a:gd name="T64" fmla="*/ 110066 w 1549400"/>
              <a:gd name="T65" fmla="*/ 719006 h 922867"/>
              <a:gd name="T66" fmla="*/ 93133 w 1549400"/>
              <a:gd name="T67" fmla="*/ 769171 h 922867"/>
              <a:gd name="T68" fmla="*/ 76200 w 1549400"/>
              <a:gd name="T69" fmla="*/ 819332 h 922867"/>
              <a:gd name="T70" fmla="*/ 67733 w 1549400"/>
              <a:gd name="T71" fmla="*/ 844414 h 922867"/>
              <a:gd name="T72" fmla="*/ 0 w 1549400"/>
              <a:gd name="T73" fmla="*/ 911299 h 9228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49400"/>
              <a:gd name="T112" fmla="*/ 0 h 922867"/>
              <a:gd name="T113" fmla="*/ 1549400 w 1549400"/>
              <a:gd name="T114" fmla="*/ 922867 h 92286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49400" h="922867">
                <a:moveTo>
                  <a:pt x="1549400" y="0"/>
                </a:moveTo>
                <a:cubicBezTo>
                  <a:pt x="1510381" y="15607"/>
                  <a:pt x="1499965" y="17167"/>
                  <a:pt x="1464733" y="42333"/>
                </a:cubicBezTo>
                <a:cubicBezTo>
                  <a:pt x="1424057" y="71388"/>
                  <a:pt x="1474863" y="50247"/>
                  <a:pt x="1422400" y="67733"/>
                </a:cubicBezTo>
                <a:cubicBezTo>
                  <a:pt x="1413933" y="73378"/>
                  <a:pt x="1405895" y="79725"/>
                  <a:pt x="1397000" y="84667"/>
                </a:cubicBezTo>
                <a:cubicBezTo>
                  <a:pt x="1380450" y="93861"/>
                  <a:pt x="1361952" y="99565"/>
                  <a:pt x="1346200" y="110067"/>
                </a:cubicBezTo>
                <a:cubicBezTo>
                  <a:pt x="1319426" y="127916"/>
                  <a:pt x="1296774" y="151483"/>
                  <a:pt x="1270000" y="169333"/>
                </a:cubicBezTo>
                <a:cubicBezTo>
                  <a:pt x="1261533" y="174978"/>
                  <a:pt x="1252417" y="179753"/>
                  <a:pt x="1244600" y="186267"/>
                </a:cubicBezTo>
                <a:cubicBezTo>
                  <a:pt x="1235402" y="193932"/>
                  <a:pt x="1229596" y="205727"/>
                  <a:pt x="1219200" y="211667"/>
                </a:cubicBezTo>
                <a:cubicBezTo>
                  <a:pt x="1209097" y="217440"/>
                  <a:pt x="1196622" y="217311"/>
                  <a:pt x="1185333" y="220133"/>
                </a:cubicBezTo>
                <a:cubicBezTo>
                  <a:pt x="1151252" y="254216"/>
                  <a:pt x="1189148" y="222127"/>
                  <a:pt x="1134533" y="245533"/>
                </a:cubicBezTo>
                <a:cubicBezTo>
                  <a:pt x="1125180" y="249541"/>
                  <a:pt x="1118235" y="257916"/>
                  <a:pt x="1109133" y="262467"/>
                </a:cubicBezTo>
                <a:cubicBezTo>
                  <a:pt x="1101151" y="266458"/>
                  <a:pt x="1092200" y="268111"/>
                  <a:pt x="1083733" y="270933"/>
                </a:cubicBezTo>
                <a:cubicBezTo>
                  <a:pt x="1049652" y="305016"/>
                  <a:pt x="1087548" y="272927"/>
                  <a:pt x="1032933" y="296333"/>
                </a:cubicBezTo>
                <a:cubicBezTo>
                  <a:pt x="1023580" y="300341"/>
                  <a:pt x="1016886" y="309259"/>
                  <a:pt x="1007533" y="313267"/>
                </a:cubicBezTo>
                <a:cubicBezTo>
                  <a:pt x="996837" y="317851"/>
                  <a:pt x="984812" y="318389"/>
                  <a:pt x="973666" y="321733"/>
                </a:cubicBezTo>
                <a:cubicBezTo>
                  <a:pt x="903090" y="342906"/>
                  <a:pt x="944001" y="332521"/>
                  <a:pt x="880533" y="355600"/>
                </a:cubicBezTo>
                <a:cubicBezTo>
                  <a:pt x="863758" y="361700"/>
                  <a:pt x="846666" y="366889"/>
                  <a:pt x="829733" y="372533"/>
                </a:cubicBezTo>
                <a:cubicBezTo>
                  <a:pt x="821266" y="375355"/>
                  <a:pt x="812619" y="377685"/>
                  <a:pt x="804333" y="381000"/>
                </a:cubicBezTo>
                <a:cubicBezTo>
                  <a:pt x="763408" y="397370"/>
                  <a:pt x="767393" y="397987"/>
                  <a:pt x="728133" y="406400"/>
                </a:cubicBezTo>
                <a:cubicBezTo>
                  <a:pt x="699991" y="412430"/>
                  <a:pt x="643466" y="423333"/>
                  <a:pt x="643466" y="423333"/>
                </a:cubicBezTo>
                <a:cubicBezTo>
                  <a:pt x="570484" y="452527"/>
                  <a:pt x="631071" y="430503"/>
                  <a:pt x="567266" y="448733"/>
                </a:cubicBezTo>
                <a:cubicBezTo>
                  <a:pt x="558685" y="451185"/>
                  <a:pt x="550524" y="455035"/>
                  <a:pt x="541866" y="457200"/>
                </a:cubicBezTo>
                <a:cubicBezTo>
                  <a:pt x="518190" y="463119"/>
                  <a:pt x="471390" y="470357"/>
                  <a:pt x="448733" y="474133"/>
                </a:cubicBezTo>
                <a:cubicBezTo>
                  <a:pt x="440266" y="476955"/>
                  <a:pt x="431689" y="479466"/>
                  <a:pt x="423333" y="482600"/>
                </a:cubicBezTo>
                <a:cubicBezTo>
                  <a:pt x="409103" y="487936"/>
                  <a:pt x="395418" y="494727"/>
                  <a:pt x="381000" y="499533"/>
                </a:cubicBezTo>
                <a:cubicBezTo>
                  <a:pt x="364722" y="504959"/>
                  <a:pt x="338042" y="508313"/>
                  <a:pt x="321733" y="516467"/>
                </a:cubicBezTo>
                <a:cubicBezTo>
                  <a:pt x="312632" y="521018"/>
                  <a:pt x="305686" y="529392"/>
                  <a:pt x="296333" y="533400"/>
                </a:cubicBezTo>
                <a:cubicBezTo>
                  <a:pt x="285637" y="537984"/>
                  <a:pt x="273612" y="538523"/>
                  <a:pt x="262466" y="541867"/>
                </a:cubicBezTo>
                <a:cubicBezTo>
                  <a:pt x="245369" y="546996"/>
                  <a:pt x="211666" y="558800"/>
                  <a:pt x="211666" y="558800"/>
                </a:cubicBezTo>
                <a:cubicBezTo>
                  <a:pt x="203199" y="567267"/>
                  <a:pt x="193617" y="574749"/>
                  <a:pt x="186266" y="584200"/>
                </a:cubicBezTo>
                <a:cubicBezTo>
                  <a:pt x="167119" y="608818"/>
                  <a:pt x="148031" y="639548"/>
                  <a:pt x="135466" y="668867"/>
                </a:cubicBezTo>
                <a:cubicBezTo>
                  <a:pt x="131950" y="677070"/>
                  <a:pt x="130516" y="686064"/>
                  <a:pt x="127000" y="694267"/>
                </a:cubicBezTo>
                <a:cubicBezTo>
                  <a:pt x="122028" y="705868"/>
                  <a:pt x="114753" y="716414"/>
                  <a:pt x="110066" y="728133"/>
                </a:cubicBezTo>
                <a:cubicBezTo>
                  <a:pt x="103437" y="744706"/>
                  <a:pt x="98777" y="762000"/>
                  <a:pt x="93133" y="778933"/>
                </a:cubicBezTo>
                <a:lnTo>
                  <a:pt x="76200" y="829733"/>
                </a:lnTo>
                <a:cubicBezTo>
                  <a:pt x="73378" y="838200"/>
                  <a:pt x="74044" y="848822"/>
                  <a:pt x="67733" y="855133"/>
                </a:cubicBezTo>
                <a:lnTo>
                  <a:pt x="0" y="922867"/>
                </a:lnTo>
              </a:path>
            </a:pathLst>
          </a:custGeom>
          <a:noFill/>
          <a:ln w="12700">
            <a:solidFill>
              <a:schemeClr val="tx1"/>
            </a:solidFill>
            <a:round/>
            <a:headEnd/>
            <a:tailEnd/>
          </a:ln>
        </p:spPr>
        <p:txBody>
          <a:bodyPr>
            <a:prstTxWarp prst="textNoShape">
              <a:avLst/>
            </a:prstTxWarp>
          </a:bodyPr>
          <a:lstStyle/>
          <a:p>
            <a:endParaRPr lang="en-US"/>
          </a:p>
        </p:txBody>
      </p:sp>
      <p:sp>
        <p:nvSpPr>
          <p:cNvPr id="45061" name="Freeform 8"/>
          <p:cNvSpPr>
            <a:spLocks noChangeArrowheads="1"/>
          </p:cNvSpPr>
          <p:nvPr/>
        </p:nvSpPr>
        <p:spPr bwMode="auto">
          <a:xfrm>
            <a:off x="2014538" y="2328863"/>
            <a:ext cx="1058862" cy="803275"/>
          </a:xfrm>
          <a:custGeom>
            <a:avLst/>
            <a:gdLst>
              <a:gd name="T0" fmla="*/ 1070033 w 1058333"/>
              <a:gd name="T1" fmla="*/ 781355 h 804334"/>
              <a:gd name="T2" fmla="*/ 1052913 w 1058333"/>
              <a:gd name="T3" fmla="*/ 707332 h 804334"/>
              <a:gd name="T4" fmla="*/ 1035789 w 1058333"/>
              <a:gd name="T5" fmla="*/ 666208 h 804334"/>
              <a:gd name="T6" fmla="*/ 1027230 w 1058333"/>
              <a:gd name="T7" fmla="*/ 616859 h 804334"/>
              <a:gd name="T8" fmla="*/ 1010110 w 1058333"/>
              <a:gd name="T9" fmla="*/ 559289 h 804334"/>
              <a:gd name="T10" fmla="*/ 1001549 w 1058333"/>
              <a:gd name="T11" fmla="*/ 526386 h 804334"/>
              <a:gd name="T12" fmla="*/ 950189 w 1058333"/>
              <a:gd name="T13" fmla="*/ 435915 h 804334"/>
              <a:gd name="T14" fmla="*/ 924507 w 1058333"/>
              <a:gd name="T15" fmla="*/ 403015 h 804334"/>
              <a:gd name="T16" fmla="*/ 898827 w 1058333"/>
              <a:gd name="T17" fmla="*/ 386566 h 804334"/>
              <a:gd name="T18" fmla="*/ 856025 w 1058333"/>
              <a:gd name="T19" fmla="*/ 345442 h 804334"/>
              <a:gd name="T20" fmla="*/ 796106 w 1058333"/>
              <a:gd name="T21" fmla="*/ 312542 h 804334"/>
              <a:gd name="T22" fmla="*/ 770424 w 1058333"/>
              <a:gd name="T23" fmla="*/ 296093 h 804334"/>
              <a:gd name="T24" fmla="*/ 676260 w 1058333"/>
              <a:gd name="T25" fmla="*/ 271418 h 804334"/>
              <a:gd name="T26" fmla="*/ 231125 w 1058333"/>
              <a:gd name="T27" fmla="*/ 263194 h 804334"/>
              <a:gd name="T28" fmla="*/ 171204 w 1058333"/>
              <a:gd name="T29" fmla="*/ 254969 h 804334"/>
              <a:gd name="T30" fmla="*/ 111280 w 1058333"/>
              <a:gd name="T31" fmla="*/ 238520 h 804334"/>
              <a:gd name="T32" fmla="*/ 94167 w 1058333"/>
              <a:gd name="T33" fmla="*/ 213845 h 804334"/>
              <a:gd name="T34" fmla="*/ 77036 w 1058333"/>
              <a:gd name="T35" fmla="*/ 131598 h 804334"/>
              <a:gd name="T36" fmla="*/ 59926 w 1058333"/>
              <a:gd name="T37" fmla="*/ 57573 h 804334"/>
              <a:gd name="T38" fmla="*/ 17121 w 1058333"/>
              <a:gd name="T39" fmla="*/ 0 h 804334"/>
              <a:gd name="T40" fmla="*/ 0 w 1058333"/>
              <a:gd name="T41" fmla="*/ 0 h 8043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58333"/>
              <a:gd name="T64" fmla="*/ 0 h 804334"/>
              <a:gd name="T65" fmla="*/ 1058333 w 1058333"/>
              <a:gd name="T66" fmla="*/ 804334 h 8043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58333" h="804334">
                <a:moveTo>
                  <a:pt x="1058333" y="804334"/>
                </a:moveTo>
                <a:cubicBezTo>
                  <a:pt x="1052689" y="778934"/>
                  <a:pt x="1048548" y="753152"/>
                  <a:pt x="1041400" y="728134"/>
                </a:cubicBezTo>
                <a:cubicBezTo>
                  <a:pt x="1037225" y="713520"/>
                  <a:pt x="1028465" y="700463"/>
                  <a:pt x="1024466" y="685800"/>
                </a:cubicBezTo>
                <a:cubicBezTo>
                  <a:pt x="1019949" y="669238"/>
                  <a:pt x="1019367" y="651834"/>
                  <a:pt x="1016000" y="635000"/>
                </a:cubicBezTo>
                <a:cubicBezTo>
                  <a:pt x="1007177" y="590884"/>
                  <a:pt x="1009826" y="613393"/>
                  <a:pt x="999066" y="575734"/>
                </a:cubicBezTo>
                <a:cubicBezTo>
                  <a:pt x="995869" y="564545"/>
                  <a:pt x="995075" y="552608"/>
                  <a:pt x="990600" y="541867"/>
                </a:cubicBezTo>
                <a:cubicBezTo>
                  <a:pt x="975226" y="504969"/>
                  <a:pt x="961446" y="479038"/>
                  <a:pt x="939800" y="448734"/>
                </a:cubicBezTo>
                <a:cubicBezTo>
                  <a:pt x="931598" y="437251"/>
                  <a:pt x="924378" y="424845"/>
                  <a:pt x="914400" y="414867"/>
                </a:cubicBezTo>
                <a:cubicBezTo>
                  <a:pt x="907205" y="407672"/>
                  <a:pt x="896658" y="404635"/>
                  <a:pt x="889000" y="397934"/>
                </a:cubicBezTo>
                <a:cubicBezTo>
                  <a:pt x="873981" y="384793"/>
                  <a:pt x="863271" y="366670"/>
                  <a:pt x="846666" y="355600"/>
                </a:cubicBezTo>
                <a:cubicBezTo>
                  <a:pt x="784772" y="314338"/>
                  <a:pt x="862607" y="364710"/>
                  <a:pt x="787400" y="321734"/>
                </a:cubicBezTo>
                <a:cubicBezTo>
                  <a:pt x="778565" y="316685"/>
                  <a:pt x="771299" y="308933"/>
                  <a:pt x="762000" y="304800"/>
                </a:cubicBezTo>
                <a:cubicBezTo>
                  <a:pt x="744943" y="297219"/>
                  <a:pt x="690491" y="280159"/>
                  <a:pt x="668866" y="279400"/>
                </a:cubicBezTo>
                <a:cubicBezTo>
                  <a:pt x="522174" y="274253"/>
                  <a:pt x="375355" y="273756"/>
                  <a:pt x="228600" y="270934"/>
                </a:cubicBezTo>
                <a:cubicBezTo>
                  <a:pt x="208844" y="268112"/>
                  <a:pt x="188967" y="266037"/>
                  <a:pt x="169333" y="262467"/>
                </a:cubicBezTo>
                <a:cubicBezTo>
                  <a:pt x="145949" y="258215"/>
                  <a:pt x="131825" y="252787"/>
                  <a:pt x="110066" y="245534"/>
                </a:cubicBezTo>
                <a:cubicBezTo>
                  <a:pt x="104422" y="237067"/>
                  <a:pt x="97684" y="229235"/>
                  <a:pt x="93133" y="220134"/>
                </a:cubicBezTo>
                <a:cubicBezTo>
                  <a:pt x="80961" y="195790"/>
                  <a:pt x="80101" y="158875"/>
                  <a:pt x="76200" y="135467"/>
                </a:cubicBezTo>
                <a:cubicBezTo>
                  <a:pt x="72708" y="114515"/>
                  <a:pt x="65355" y="80579"/>
                  <a:pt x="59266" y="59267"/>
                </a:cubicBezTo>
                <a:cubicBezTo>
                  <a:pt x="54099" y="41181"/>
                  <a:pt x="42179" y="0"/>
                  <a:pt x="16933" y="0"/>
                </a:cubicBezTo>
                <a:lnTo>
                  <a:pt x="0" y="0"/>
                </a:lnTo>
              </a:path>
            </a:pathLst>
          </a:custGeom>
          <a:noFill/>
          <a:ln w="12700">
            <a:solidFill>
              <a:schemeClr val="tx1"/>
            </a:solidFill>
            <a:round/>
            <a:headEnd/>
            <a:tailEnd/>
          </a:ln>
        </p:spPr>
        <p:txBody>
          <a:bodyPr>
            <a:prstTxWarp prst="textNoShape">
              <a:avLst/>
            </a:prstTxWarp>
          </a:bodyPr>
          <a:lstStyle/>
          <a:p>
            <a:endParaRPr lang="en-US"/>
          </a:p>
        </p:txBody>
      </p:sp>
      <p:sp>
        <p:nvSpPr>
          <p:cNvPr id="45062" name="Freeform 9"/>
          <p:cNvSpPr>
            <a:spLocks noChangeArrowheads="1"/>
          </p:cNvSpPr>
          <p:nvPr/>
        </p:nvSpPr>
        <p:spPr bwMode="auto">
          <a:xfrm>
            <a:off x="2082800" y="3182938"/>
            <a:ext cx="1998663" cy="1350962"/>
          </a:xfrm>
          <a:custGeom>
            <a:avLst/>
            <a:gdLst>
              <a:gd name="T0" fmla="*/ 2009826 w 1998133"/>
              <a:gd name="T1" fmla="*/ 0 h 1350556"/>
              <a:gd name="T2" fmla="*/ 1899115 w 1998133"/>
              <a:gd name="T3" fmla="*/ 102282 h 1350556"/>
              <a:gd name="T4" fmla="*/ 1882082 w 1998133"/>
              <a:gd name="T5" fmla="*/ 119325 h 1350556"/>
              <a:gd name="T6" fmla="*/ 1856535 w 1998133"/>
              <a:gd name="T7" fmla="*/ 144883 h 1350556"/>
              <a:gd name="T8" fmla="*/ 1788405 w 1998133"/>
              <a:gd name="T9" fmla="*/ 187498 h 1350556"/>
              <a:gd name="T10" fmla="*/ 1754340 w 1998133"/>
              <a:gd name="T11" fmla="*/ 221590 h 1350556"/>
              <a:gd name="T12" fmla="*/ 1728789 w 1998133"/>
              <a:gd name="T13" fmla="*/ 247161 h 1350556"/>
              <a:gd name="T14" fmla="*/ 1711759 w 1998133"/>
              <a:gd name="T15" fmla="*/ 272734 h 1350556"/>
              <a:gd name="T16" fmla="*/ 1686211 w 1998133"/>
              <a:gd name="T17" fmla="*/ 298297 h 1350556"/>
              <a:gd name="T18" fmla="*/ 1660661 w 1998133"/>
              <a:gd name="T19" fmla="*/ 349438 h 1350556"/>
              <a:gd name="T20" fmla="*/ 1643630 w 1998133"/>
              <a:gd name="T21" fmla="*/ 392050 h 1350556"/>
              <a:gd name="T22" fmla="*/ 1626596 w 1998133"/>
              <a:gd name="T23" fmla="*/ 443188 h 1350556"/>
              <a:gd name="T24" fmla="*/ 1609564 w 1998133"/>
              <a:gd name="T25" fmla="*/ 460234 h 1350556"/>
              <a:gd name="T26" fmla="*/ 1592532 w 1998133"/>
              <a:gd name="T27" fmla="*/ 511370 h 1350556"/>
              <a:gd name="T28" fmla="*/ 1575499 w 1998133"/>
              <a:gd name="T29" fmla="*/ 528416 h 1350556"/>
              <a:gd name="T30" fmla="*/ 1490337 w 1998133"/>
              <a:gd name="T31" fmla="*/ 579552 h 1350556"/>
              <a:gd name="T32" fmla="*/ 1422207 w 1998133"/>
              <a:gd name="T33" fmla="*/ 605122 h 1350556"/>
              <a:gd name="T34" fmla="*/ 1379628 w 1998133"/>
              <a:gd name="T35" fmla="*/ 630689 h 1350556"/>
              <a:gd name="T36" fmla="*/ 1354077 w 1998133"/>
              <a:gd name="T37" fmla="*/ 647735 h 1350556"/>
              <a:gd name="T38" fmla="*/ 1311499 w 1998133"/>
              <a:gd name="T39" fmla="*/ 664783 h 1350556"/>
              <a:gd name="T40" fmla="*/ 1260400 w 1998133"/>
              <a:gd name="T41" fmla="*/ 681828 h 1350556"/>
              <a:gd name="T42" fmla="*/ 1234851 w 1998133"/>
              <a:gd name="T43" fmla="*/ 698873 h 1350556"/>
              <a:gd name="T44" fmla="*/ 1158206 w 1998133"/>
              <a:gd name="T45" fmla="*/ 715919 h 1350556"/>
              <a:gd name="T46" fmla="*/ 1124141 w 1998133"/>
              <a:gd name="T47" fmla="*/ 724441 h 1350556"/>
              <a:gd name="T48" fmla="*/ 1098591 w 1998133"/>
              <a:gd name="T49" fmla="*/ 732963 h 1350556"/>
              <a:gd name="T50" fmla="*/ 1047494 w 1998133"/>
              <a:gd name="T51" fmla="*/ 741489 h 1350556"/>
              <a:gd name="T52" fmla="*/ 996397 w 1998133"/>
              <a:gd name="T53" fmla="*/ 758534 h 1350556"/>
              <a:gd name="T54" fmla="*/ 970847 w 1998133"/>
              <a:gd name="T55" fmla="*/ 767054 h 1350556"/>
              <a:gd name="T56" fmla="*/ 945299 w 1998133"/>
              <a:gd name="T57" fmla="*/ 775579 h 1350556"/>
              <a:gd name="T58" fmla="*/ 911234 w 1998133"/>
              <a:gd name="T59" fmla="*/ 792624 h 1350556"/>
              <a:gd name="T60" fmla="*/ 851623 w 1998133"/>
              <a:gd name="T61" fmla="*/ 809669 h 1350556"/>
              <a:gd name="T62" fmla="*/ 792008 w 1998133"/>
              <a:gd name="T63" fmla="*/ 835239 h 1350556"/>
              <a:gd name="T64" fmla="*/ 766459 w 1998133"/>
              <a:gd name="T65" fmla="*/ 860805 h 1350556"/>
              <a:gd name="T66" fmla="*/ 732395 w 1998133"/>
              <a:gd name="T67" fmla="*/ 903420 h 1350556"/>
              <a:gd name="T68" fmla="*/ 715362 w 1998133"/>
              <a:gd name="T69" fmla="*/ 954556 h 1350556"/>
              <a:gd name="T70" fmla="*/ 706844 w 1998133"/>
              <a:gd name="T71" fmla="*/ 980125 h 1350556"/>
              <a:gd name="T72" fmla="*/ 689813 w 1998133"/>
              <a:gd name="T73" fmla="*/ 1048308 h 1350556"/>
              <a:gd name="T74" fmla="*/ 681297 w 1998133"/>
              <a:gd name="T75" fmla="*/ 1090924 h 1350556"/>
              <a:gd name="T76" fmla="*/ 638716 w 1998133"/>
              <a:gd name="T77" fmla="*/ 1167629 h 1350556"/>
              <a:gd name="T78" fmla="*/ 613167 w 1998133"/>
              <a:gd name="T79" fmla="*/ 1176151 h 1350556"/>
              <a:gd name="T80" fmla="*/ 374711 w 1998133"/>
              <a:gd name="T81" fmla="*/ 1184674 h 1350556"/>
              <a:gd name="T82" fmla="*/ 340647 w 1998133"/>
              <a:gd name="T83" fmla="*/ 1193197 h 1350556"/>
              <a:gd name="T84" fmla="*/ 187361 w 1998133"/>
              <a:gd name="T85" fmla="*/ 1210243 h 1350556"/>
              <a:gd name="T86" fmla="*/ 136259 w 1998133"/>
              <a:gd name="T87" fmla="*/ 1227291 h 1350556"/>
              <a:gd name="T88" fmla="*/ 110705 w 1998133"/>
              <a:gd name="T89" fmla="*/ 1235811 h 1350556"/>
              <a:gd name="T90" fmla="*/ 76640 w 1998133"/>
              <a:gd name="T91" fmla="*/ 1286948 h 1350556"/>
              <a:gd name="T92" fmla="*/ 59619 w 1998133"/>
              <a:gd name="T93" fmla="*/ 1312515 h 1350556"/>
              <a:gd name="T94" fmla="*/ 42575 w 1998133"/>
              <a:gd name="T95" fmla="*/ 1329562 h 1350556"/>
              <a:gd name="T96" fmla="*/ 25554 w 1998133"/>
              <a:gd name="T97" fmla="*/ 1355132 h 1350556"/>
              <a:gd name="T98" fmla="*/ 0 w 1998133"/>
              <a:gd name="T99" fmla="*/ 1355132 h 135055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998133"/>
              <a:gd name="T151" fmla="*/ 0 h 1350556"/>
              <a:gd name="T152" fmla="*/ 1998133 w 1998133"/>
              <a:gd name="T153" fmla="*/ 1350556 h 135055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998133" h="1350556">
                <a:moveTo>
                  <a:pt x="1998133" y="0"/>
                </a:moveTo>
                <a:cubicBezTo>
                  <a:pt x="1930863" y="53815"/>
                  <a:pt x="1968584" y="21083"/>
                  <a:pt x="1888067" y="101600"/>
                </a:cubicBezTo>
                <a:lnTo>
                  <a:pt x="1871133" y="118533"/>
                </a:lnTo>
                <a:cubicBezTo>
                  <a:pt x="1862666" y="127000"/>
                  <a:pt x="1856000" y="137773"/>
                  <a:pt x="1845733" y="143933"/>
                </a:cubicBezTo>
                <a:cubicBezTo>
                  <a:pt x="1841509" y="146468"/>
                  <a:pt x="1788133" y="177581"/>
                  <a:pt x="1778000" y="186266"/>
                </a:cubicBezTo>
                <a:cubicBezTo>
                  <a:pt x="1765878" y="196656"/>
                  <a:pt x="1755422" y="208844"/>
                  <a:pt x="1744133" y="220133"/>
                </a:cubicBezTo>
                <a:cubicBezTo>
                  <a:pt x="1735666" y="228600"/>
                  <a:pt x="1725375" y="235570"/>
                  <a:pt x="1718733" y="245533"/>
                </a:cubicBezTo>
                <a:cubicBezTo>
                  <a:pt x="1713089" y="254000"/>
                  <a:pt x="1708314" y="263116"/>
                  <a:pt x="1701800" y="270933"/>
                </a:cubicBezTo>
                <a:cubicBezTo>
                  <a:pt x="1694135" y="280131"/>
                  <a:pt x="1684065" y="287135"/>
                  <a:pt x="1676400" y="296333"/>
                </a:cubicBezTo>
                <a:cubicBezTo>
                  <a:pt x="1655966" y="320854"/>
                  <a:pt x="1661414" y="319364"/>
                  <a:pt x="1651000" y="347133"/>
                </a:cubicBezTo>
                <a:cubicBezTo>
                  <a:pt x="1645664" y="361363"/>
                  <a:pt x="1639261" y="375183"/>
                  <a:pt x="1634067" y="389466"/>
                </a:cubicBezTo>
                <a:cubicBezTo>
                  <a:pt x="1627967" y="406241"/>
                  <a:pt x="1629754" y="427644"/>
                  <a:pt x="1617133" y="440266"/>
                </a:cubicBezTo>
                <a:lnTo>
                  <a:pt x="1600200" y="457200"/>
                </a:lnTo>
                <a:cubicBezTo>
                  <a:pt x="1594556" y="474133"/>
                  <a:pt x="1595889" y="495379"/>
                  <a:pt x="1583267" y="508000"/>
                </a:cubicBezTo>
                <a:cubicBezTo>
                  <a:pt x="1577622" y="513644"/>
                  <a:pt x="1572719" y="520144"/>
                  <a:pt x="1566333" y="524933"/>
                </a:cubicBezTo>
                <a:cubicBezTo>
                  <a:pt x="1539580" y="544998"/>
                  <a:pt x="1512310" y="562600"/>
                  <a:pt x="1481667" y="575733"/>
                </a:cubicBezTo>
                <a:cubicBezTo>
                  <a:pt x="1430379" y="597714"/>
                  <a:pt x="1484086" y="566057"/>
                  <a:pt x="1413933" y="601133"/>
                </a:cubicBezTo>
                <a:cubicBezTo>
                  <a:pt x="1399214" y="608492"/>
                  <a:pt x="1385555" y="617811"/>
                  <a:pt x="1371600" y="626533"/>
                </a:cubicBezTo>
                <a:cubicBezTo>
                  <a:pt x="1362971" y="631926"/>
                  <a:pt x="1355301" y="638915"/>
                  <a:pt x="1346200" y="643466"/>
                </a:cubicBezTo>
                <a:cubicBezTo>
                  <a:pt x="1332606" y="650263"/>
                  <a:pt x="1318150" y="655206"/>
                  <a:pt x="1303867" y="660400"/>
                </a:cubicBezTo>
                <a:cubicBezTo>
                  <a:pt x="1287092" y="666500"/>
                  <a:pt x="1267919" y="667432"/>
                  <a:pt x="1253067" y="677333"/>
                </a:cubicBezTo>
                <a:cubicBezTo>
                  <a:pt x="1244600" y="682977"/>
                  <a:pt x="1237020" y="690258"/>
                  <a:pt x="1227667" y="694266"/>
                </a:cubicBezTo>
                <a:cubicBezTo>
                  <a:pt x="1216549" y="699031"/>
                  <a:pt x="1159813" y="709345"/>
                  <a:pt x="1151467" y="711200"/>
                </a:cubicBezTo>
                <a:cubicBezTo>
                  <a:pt x="1140108" y="713724"/>
                  <a:pt x="1128789" y="716469"/>
                  <a:pt x="1117600" y="719666"/>
                </a:cubicBezTo>
                <a:cubicBezTo>
                  <a:pt x="1109019" y="722118"/>
                  <a:pt x="1100912" y="726197"/>
                  <a:pt x="1092200" y="728133"/>
                </a:cubicBezTo>
                <a:cubicBezTo>
                  <a:pt x="1075442" y="731857"/>
                  <a:pt x="1058054" y="732436"/>
                  <a:pt x="1041400" y="736600"/>
                </a:cubicBezTo>
                <a:cubicBezTo>
                  <a:pt x="1024084" y="740929"/>
                  <a:pt x="1007533" y="747889"/>
                  <a:pt x="990600" y="753533"/>
                </a:cubicBezTo>
                <a:lnTo>
                  <a:pt x="965200" y="762000"/>
                </a:lnTo>
                <a:cubicBezTo>
                  <a:pt x="956733" y="764822"/>
                  <a:pt x="947782" y="766475"/>
                  <a:pt x="939800" y="770466"/>
                </a:cubicBezTo>
                <a:cubicBezTo>
                  <a:pt x="928511" y="776111"/>
                  <a:pt x="917751" y="782968"/>
                  <a:pt x="905933" y="787400"/>
                </a:cubicBezTo>
                <a:cubicBezTo>
                  <a:pt x="848618" y="808893"/>
                  <a:pt x="894450" y="783855"/>
                  <a:pt x="846667" y="804333"/>
                </a:cubicBezTo>
                <a:cubicBezTo>
                  <a:pt x="773431" y="835720"/>
                  <a:pt x="846968" y="809876"/>
                  <a:pt x="787400" y="829733"/>
                </a:cubicBezTo>
                <a:cubicBezTo>
                  <a:pt x="778933" y="838200"/>
                  <a:pt x="769665" y="845935"/>
                  <a:pt x="762000" y="855133"/>
                </a:cubicBezTo>
                <a:cubicBezTo>
                  <a:pt x="708607" y="919205"/>
                  <a:pt x="777391" y="848211"/>
                  <a:pt x="728133" y="897466"/>
                </a:cubicBezTo>
                <a:lnTo>
                  <a:pt x="711200" y="948266"/>
                </a:lnTo>
                <a:cubicBezTo>
                  <a:pt x="708378" y="956733"/>
                  <a:pt x="704897" y="965008"/>
                  <a:pt x="702733" y="973666"/>
                </a:cubicBezTo>
                <a:cubicBezTo>
                  <a:pt x="697089" y="996244"/>
                  <a:pt x="690364" y="1018579"/>
                  <a:pt x="685800" y="1041400"/>
                </a:cubicBezTo>
                <a:cubicBezTo>
                  <a:pt x="682978" y="1055511"/>
                  <a:pt x="681119" y="1069850"/>
                  <a:pt x="677333" y="1083733"/>
                </a:cubicBezTo>
                <a:cubicBezTo>
                  <a:pt x="667515" y="1119732"/>
                  <a:pt x="665708" y="1139460"/>
                  <a:pt x="635000" y="1159933"/>
                </a:cubicBezTo>
                <a:cubicBezTo>
                  <a:pt x="627574" y="1164884"/>
                  <a:pt x="618506" y="1167825"/>
                  <a:pt x="609600" y="1168400"/>
                </a:cubicBezTo>
                <a:cubicBezTo>
                  <a:pt x="530691" y="1173491"/>
                  <a:pt x="451555" y="1174044"/>
                  <a:pt x="372533" y="1176866"/>
                </a:cubicBezTo>
                <a:cubicBezTo>
                  <a:pt x="361244" y="1179688"/>
                  <a:pt x="350223" y="1183973"/>
                  <a:pt x="338667" y="1185333"/>
                </a:cubicBezTo>
                <a:cubicBezTo>
                  <a:pt x="275635" y="1192749"/>
                  <a:pt x="240678" y="1187427"/>
                  <a:pt x="186267" y="1202266"/>
                </a:cubicBezTo>
                <a:cubicBezTo>
                  <a:pt x="169047" y="1206962"/>
                  <a:pt x="152400" y="1213556"/>
                  <a:pt x="135467" y="1219200"/>
                </a:cubicBezTo>
                <a:lnTo>
                  <a:pt x="110067" y="1227666"/>
                </a:lnTo>
                <a:lnTo>
                  <a:pt x="76200" y="1278466"/>
                </a:lnTo>
                <a:cubicBezTo>
                  <a:pt x="70556" y="1286933"/>
                  <a:pt x="66462" y="1296671"/>
                  <a:pt x="59267" y="1303866"/>
                </a:cubicBezTo>
                <a:cubicBezTo>
                  <a:pt x="53622" y="1309511"/>
                  <a:pt x="47320" y="1314566"/>
                  <a:pt x="42333" y="1320800"/>
                </a:cubicBezTo>
                <a:cubicBezTo>
                  <a:pt x="35976" y="1328746"/>
                  <a:pt x="34125" y="1340965"/>
                  <a:pt x="25400" y="1346200"/>
                </a:cubicBezTo>
                <a:cubicBezTo>
                  <a:pt x="18140" y="1350556"/>
                  <a:pt x="8467" y="1346200"/>
                  <a:pt x="0" y="1346200"/>
                </a:cubicBezTo>
              </a:path>
            </a:pathLst>
          </a:custGeom>
          <a:noFill/>
          <a:ln w="12700">
            <a:solidFill>
              <a:schemeClr val="tx1"/>
            </a:solidFill>
            <a:round/>
            <a:headEnd/>
            <a:tailEnd/>
          </a:ln>
        </p:spPr>
        <p:txBody>
          <a:bodyPr>
            <a:prstTxWarp prst="textNoShape">
              <a:avLst/>
            </a:prstTxWarp>
          </a:bodyPr>
          <a:lstStyle/>
          <a:p>
            <a:endParaRPr lang="en-US"/>
          </a:p>
        </p:txBody>
      </p:sp>
      <p:sp>
        <p:nvSpPr>
          <p:cNvPr id="45063" name="Freeform 13"/>
          <p:cNvSpPr>
            <a:spLocks noChangeArrowheads="1"/>
          </p:cNvSpPr>
          <p:nvPr/>
        </p:nvSpPr>
        <p:spPr bwMode="auto">
          <a:xfrm>
            <a:off x="4837113" y="744538"/>
            <a:ext cx="4010025" cy="5761037"/>
          </a:xfrm>
          <a:custGeom>
            <a:avLst/>
            <a:gdLst>
              <a:gd name="T0" fmla="*/ 141067 w 4010074"/>
              <a:gd name="T1" fmla="*/ 2388314 h 5760913"/>
              <a:gd name="T2" fmla="*/ 750569 w 4010074"/>
              <a:gd name="T3" fmla="*/ 2329033 h 5760913"/>
              <a:gd name="T4" fmla="*/ 877541 w 4010074"/>
              <a:gd name="T5" fmla="*/ 2269752 h 5760913"/>
              <a:gd name="T6" fmla="*/ 1055313 w 4010074"/>
              <a:gd name="T7" fmla="*/ 2176591 h 5760913"/>
              <a:gd name="T8" fmla="*/ 1233085 w 4010074"/>
              <a:gd name="T9" fmla="*/ 2015668 h 5760913"/>
              <a:gd name="T10" fmla="*/ 1326204 w 4010074"/>
              <a:gd name="T11" fmla="*/ 1846293 h 5760913"/>
              <a:gd name="T12" fmla="*/ 1419324 w 4010074"/>
              <a:gd name="T13" fmla="*/ 1659970 h 5760913"/>
              <a:gd name="T14" fmla="*/ 1537829 w 4010074"/>
              <a:gd name="T15" fmla="*/ 1549862 h 5760913"/>
              <a:gd name="T16" fmla="*/ 1681734 w 4010074"/>
              <a:gd name="T17" fmla="*/ 1499048 h 5760913"/>
              <a:gd name="T18" fmla="*/ 1859506 w 4010074"/>
              <a:gd name="T19" fmla="*/ 1270378 h 5760913"/>
              <a:gd name="T20" fmla="*/ 1859506 w 4010074"/>
              <a:gd name="T21" fmla="*/ 1007841 h 5760913"/>
              <a:gd name="T22" fmla="*/ 1952626 w 4010074"/>
              <a:gd name="T23" fmla="*/ 863866 h 5760913"/>
              <a:gd name="T24" fmla="*/ 2138864 w 4010074"/>
              <a:gd name="T25" fmla="*/ 745290 h 5760913"/>
              <a:gd name="T26" fmla="*/ 2469008 w 4010074"/>
              <a:gd name="T27" fmla="*/ 567434 h 5760913"/>
              <a:gd name="T28" fmla="*/ 2587514 w 4010074"/>
              <a:gd name="T29" fmla="*/ 457340 h 5760913"/>
              <a:gd name="T30" fmla="*/ 2739900 w 4010074"/>
              <a:gd name="T31" fmla="*/ 355712 h 5760913"/>
              <a:gd name="T32" fmla="*/ 2900738 w 4010074"/>
              <a:gd name="T33" fmla="*/ 245603 h 5760913"/>
              <a:gd name="T34" fmla="*/ 3095430 w 4010074"/>
              <a:gd name="T35" fmla="*/ 152442 h 5760913"/>
              <a:gd name="T36" fmla="*/ 3256268 w 4010074"/>
              <a:gd name="T37" fmla="*/ 59280 h 5760913"/>
              <a:gd name="T38" fmla="*/ 3518693 w 4010074"/>
              <a:gd name="T39" fmla="*/ 8466 h 5760913"/>
              <a:gd name="T40" fmla="*/ 3603346 w 4010074"/>
              <a:gd name="T41" fmla="*/ 93161 h 5760913"/>
              <a:gd name="T42" fmla="*/ 3721865 w 4010074"/>
              <a:gd name="T43" fmla="*/ 321831 h 5760913"/>
              <a:gd name="T44" fmla="*/ 3764184 w 4010074"/>
              <a:gd name="T45" fmla="*/ 499687 h 5760913"/>
              <a:gd name="T46" fmla="*/ 3806504 w 4010074"/>
              <a:gd name="T47" fmla="*/ 821518 h 5760913"/>
              <a:gd name="T48" fmla="*/ 3857304 w 4010074"/>
              <a:gd name="T49" fmla="*/ 1261911 h 5760913"/>
              <a:gd name="T50" fmla="*/ 3908090 w 4010074"/>
              <a:gd name="T51" fmla="*/ 1634556 h 5760913"/>
              <a:gd name="T52" fmla="*/ 3916556 w 4010074"/>
              <a:gd name="T53" fmla="*/ 4056751 h 5760913"/>
              <a:gd name="T54" fmla="*/ 3899623 w 4010074"/>
              <a:gd name="T55" fmla="*/ 4658066 h 5760913"/>
              <a:gd name="T56" fmla="*/ 3823437 w 4010074"/>
              <a:gd name="T57" fmla="*/ 5716722 h 5760913"/>
              <a:gd name="T58" fmla="*/ 3027710 w 4010074"/>
              <a:gd name="T59" fmla="*/ 5725188 h 5760913"/>
              <a:gd name="T60" fmla="*/ 2883805 w 4010074"/>
              <a:gd name="T61" fmla="*/ 5674374 h 5760913"/>
              <a:gd name="T62" fmla="*/ 2722966 w 4010074"/>
              <a:gd name="T63" fmla="*/ 5581213 h 5760913"/>
              <a:gd name="T64" fmla="*/ 2663700 w 4010074"/>
              <a:gd name="T65" fmla="*/ 5420304 h 5760913"/>
              <a:gd name="T66" fmla="*/ 2629847 w 4010074"/>
              <a:gd name="T67" fmla="*/ 5284796 h 5760913"/>
              <a:gd name="T68" fmla="*/ 2570594 w 4010074"/>
              <a:gd name="T69" fmla="*/ 5022245 h 5760913"/>
              <a:gd name="T70" fmla="*/ 2511328 w 4010074"/>
              <a:gd name="T71" fmla="*/ 4768175 h 5760913"/>
              <a:gd name="T72" fmla="*/ 2460542 w 4010074"/>
              <a:gd name="T73" fmla="*/ 4607252 h 5760913"/>
              <a:gd name="T74" fmla="*/ 2375889 w 4010074"/>
              <a:gd name="T75" fmla="*/ 4395530 h 5760913"/>
              <a:gd name="T76" fmla="*/ 2291236 w 4010074"/>
              <a:gd name="T77" fmla="*/ 4234607 h 5760913"/>
              <a:gd name="T78" fmla="*/ 2189650 w 4010074"/>
              <a:gd name="T79" fmla="*/ 4107565 h 5760913"/>
              <a:gd name="T80" fmla="*/ 2003426 w 4010074"/>
              <a:gd name="T81" fmla="*/ 3980537 h 5760913"/>
              <a:gd name="T82" fmla="*/ 1817187 w 4010074"/>
              <a:gd name="T83" fmla="*/ 3895842 h 5760913"/>
              <a:gd name="T84" fmla="*/ 1622482 w 4010074"/>
              <a:gd name="T85" fmla="*/ 3794214 h 5760913"/>
              <a:gd name="T86" fmla="*/ 1571696 w 4010074"/>
              <a:gd name="T87" fmla="*/ 3302994 h 5760913"/>
              <a:gd name="T88" fmla="*/ 1495510 w 4010074"/>
              <a:gd name="T89" fmla="*/ 3065857 h 5760913"/>
              <a:gd name="T90" fmla="*/ 1385457 w 4010074"/>
              <a:gd name="T91" fmla="*/ 2964229 h 5760913"/>
              <a:gd name="T92" fmla="*/ 1216152 w 4010074"/>
              <a:gd name="T93" fmla="*/ 2837187 h 5760913"/>
              <a:gd name="T94" fmla="*/ 1055313 w 4010074"/>
              <a:gd name="T95" fmla="*/ 2786373 h 5760913"/>
              <a:gd name="T96" fmla="*/ 869074 w 4010074"/>
              <a:gd name="T97" fmla="*/ 2727092 h 5760913"/>
              <a:gd name="T98" fmla="*/ 674383 w 4010074"/>
              <a:gd name="T99" fmla="*/ 2684745 h 5760913"/>
              <a:gd name="T100" fmla="*/ 454278 w 4010074"/>
              <a:gd name="T101" fmla="*/ 2608517 h 5760913"/>
              <a:gd name="T102" fmla="*/ 234186 w 4010074"/>
              <a:gd name="T103" fmla="*/ 2532294 h 576091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010074"/>
              <a:gd name="T157" fmla="*/ 0 h 5760913"/>
              <a:gd name="T158" fmla="*/ 4010074 w 4010074"/>
              <a:gd name="T159" fmla="*/ 5760913 h 576091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010074" h="5760913">
                <a:moveTo>
                  <a:pt x="14095" y="2480733"/>
                </a:moveTo>
                <a:cubicBezTo>
                  <a:pt x="2806" y="2470855"/>
                  <a:pt x="6911" y="2479707"/>
                  <a:pt x="47962" y="2446866"/>
                </a:cubicBezTo>
                <a:cubicBezTo>
                  <a:pt x="55908" y="2440509"/>
                  <a:pt x="57700" y="2428661"/>
                  <a:pt x="64895" y="2421466"/>
                </a:cubicBezTo>
                <a:cubicBezTo>
                  <a:pt x="82153" y="2404208"/>
                  <a:pt x="120975" y="2390953"/>
                  <a:pt x="141095" y="2387600"/>
                </a:cubicBezTo>
                <a:cubicBezTo>
                  <a:pt x="158028" y="2384778"/>
                  <a:pt x="175022" y="2382297"/>
                  <a:pt x="191895" y="2379133"/>
                </a:cubicBezTo>
                <a:cubicBezTo>
                  <a:pt x="220183" y="2373829"/>
                  <a:pt x="247787" y="2362812"/>
                  <a:pt x="276562" y="2362200"/>
                </a:cubicBezTo>
                <a:lnTo>
                  <a:pt x="674495" y="2353733"/>
                </a:lnTo>
                <a:lnTo>
                  <a:pt x="750695" y="2328333"/>
                </a:lnTo>
                <a:cubicBezTo>
                  <a:pt x="759162" y="2325511"/>
                  <a:pt x="768669" y="2324816"/>
                  <a:pt x="776095" y="2319866"/>
                </a:cubicBezTo>
                <a:cubicBezTo>
                  <a:pt x="848887" y="2271339"/>
                  <a:pt x="756788" y="2329519"/>
                  <a:pt x="826895" y="2294466"/>
                </a:cubicBezTo>
                <a:cubicBezTo>
                  <a:pt x="835996" y="2289915"/>
                  <a:pt x="843194" y="2282084"/>
                  <a:pt x="852295" y="2277533"/>
                </a:cubicBezTo>
                <a:cubicBezTo>
                  <a:pt x="860277" y="2273542"/>
                  <a:pt x="869713" y="2273057"/>
                  <a:pt x="877695" y="2269066"/>
                </a:cubicBezTo>
                <a:cubicBezTo>
                  <a:pt x="943347" y="2236240"/>
                  <a:pt x="864651" y="2264948"/>
                  <a:pt x="928495" y="2243666"/>
                </a:cubicBezTo>
                <a:cubicBezTo>
                  <a:pt x="976648" y="2195513"/>
                  <a:pt x="930281" y="2234307"/>
                  <a:pt x="979295" y="2209800"/>
                </a:cubicBezTo>
                <a:cubicBezTo>
                  <a:pt x="988397" y="2205249"/>
                  <a:pt x="995396" y="2196999"/>
                  <a:pt x="1004695" y="2192866"/>
                </a:cubicBezTo>
                <a:cubicBezTo>
                  <a:pt x="1021006" y="2185617"/>
                  <a:pt x="1040644" y="2185834"/>
                  <a:pt x="1055495" y="2175933"/>
                </a:cubicBezTo>
                <a:cubicBezTo>
                  <a:pt x="1113721" y="2137115"/>
                  <a:pt x="1086988" y="2148501"/>
                  <a:pt x="1131695" y="2133600"/>
                </a:cubicBezTo>
                <a:cubicBezTo>
                  <a:pt x="1156669" y="2116950"/>
                  <a:pt x="1162124" y="2115712"/>
                  <a:pt x="1182495" y="2091266"/>
                </a:cubicBezTo>
                <a:cubicBezTo>
                  <a:pt x="1249106" y="2011332"/>
                  <a:pt x="1156981" y="2116836"/>
                  <a:pt x="1207895" y="2040466"/>
                </a:cubicBezTo>
                <a:cubicBezTo>
                  <a:pt x="1214537" y="2030503"/>
                  <a:pt x="1224828" y="2023533"/>
                  <a:pt x="1233295" y="2015066"/>
                </a:cubicBezTo>
                <a:cubicBezTo>
                  <a:pt x="1236117" y="2006599"/>
                  <a:pt x="1237334" y="1997415"/>
                  <a:pt x="1241762" y="1989666"/>
                </a:cubicBezTo>
                <a:cubicBezTo>
                  <a:pt x="1257110" y="1962808"/>
                  <a:pt x="1270986" y="1956617"/>
                  <a:pt x="1284095" y="1930400"/>
                </a:cubicBezTo>
                <a:cubicBezTo>
                  <a:pt x="1288086" y="1922418"/>
                  <a:pt x="1289046" y="1913203"/>
                  <a:pt x="1292562" y="1905000"/>
                </a:cubicBezTo>
                <a:cubicBezTo>
                  <a:pt x="1300584" y="1886281"/>
                  <a:pt x="1313347" y="1862084"/>
                  <a:pt x="1326428" y="1845733"/>
                </a:cubicBezTo>
                <a:cubicBezTo>
                  <a:pt x="1331415" y="1839500"/>
                  <a:pt x="1337717" y="1834444"/>
                  <a:pt x="1343362" y="1828800"/>
                </a:cubicBezTo>
                <a:cubicBezTo>
                  <a:pt x="1362819" y="1770427"/>
                  <a:pt x="1347674" y="1790622"/>
                  <a:pt x="1377228" y="1761066"/>
                </a:cubicBezTo>
                <a:cubicBezTo>
                  <a:pt x="1408107" y="1668432"/>
                  <a:pt x="1358860" y="1808743"/>
                  <a:pt x="1402628" y="1710266"/>
                </a:cubicBezTo>
                <a:cubicBezTo>
                  <a:pt x="1409877" y="1693955"/>
                  <a:pt x="1413918" y="1676399"/>
                  <a:pt x="1419562" y="1659466"/>
                </a:cubicBezTo>
                <a:cubicBezTo>
                  <a:pt x="1419563" y="1659464"/>
                  <a:pt x="1436493" y="1608667"/>
                  <a:pt x="1436495" y="1608666"/>
                </a:cubicBezTo>
                <a:cubicBezTo>
                  <a:pt x="1453428" y="1597377"/>
                  <a:pt x="1467988" y="1581236"/>
                  <a:pt x="1487295" y="1574800"/>
                </a:cubicBezTo>
                <a:cubicBezTo>
                  <a:pt x="1495762" y="1571978"/>
                  <a:pt x="1504713" y="1570324"/>
                  <a:pt x="1512695" y="1566333"/>
                </a:cubicBezTo>
                <a:cubicBezTo>
                  <a:pt x="1521796" y="1561782"/>
                  <a:pt x="1528796" y="1553533"/>
                  <a:pt x="1538095" y="1549400"/>
                </a:cubicBezTo>
                <a:cubicBezTo>
                  <a:pt x="1554406" y="1542151"/>
                  <a:pt x="1572930" y="1540448"/>
                  <a:pt x="1588895" y="1532466"/>
                </a:cubicBezTo>
                <a:cubicBezTo>
                  <a:pt x="1600184" y="1526822"/>
                  <a:pt x="1610944" y="1519965"/>
                  <a:pt x="1622762" y="1515533"/>
                </a:cubicBezTo>
                <a:cubicBezTo>
                  <a:pt x="1633657" y="1511447"/>
                  <a:pt x="1645440" y="1510263"/>
                  <a:pt x="1656628" y="1507066"/>
                </a:cubicBezTo>
                <a:cubicBezTo>
                  <a:pt x="1665209" y="1504614"/>
                  <a:pt x="1673561" y="1501422"/>
                  <a:pt x="1682028" y="1498600"/>
                </a:cubicBezTo>
                <a:cubicBezTo>
                  <a:pt x="1696139" y="1484489"/>
                  <a:pt x="1714094" y="1473378"/>
                  <a:pt x="1724362" y="1456266"/>
                </a:cubicBezTo>
                <a:cubicBezTo>
                  <a:pt x="1754997" y="1405208"/>
                  <a:pt x="1736070" y="1423061"/>
                  <a:pt x="1775162" y="1397000"/>
                </a:cubicBezTo>
                <a:lnTo>
                  <a:pt x="1842895" y="1295400"/>
                </a:lnTo>
                <a:cubicBezTo>
                  <a:pt x="1848539" y="1286933"/>
                  <a:pt x="1856610" y="1279653"/>
                  <a:pt x="1859828" y="1270000"/>
                </a:cubicBezTo>
                <a:cubicBezTo>
                  <a:pt x="1871513" y="1234947"/>
                  <a:pt x="1863345" y="1252026"/>
                  <a:pt x="1885228" y="1219200"/>
                </a:cubicBezTo>
                <a:cubicBezTo>
                  <a:pt x="1894131" y="1165783"/>
                  <a:pt x="1906934" y="1122834"/>
                  <a:pt x="1876762" y="1066800"/>
                </a:cubicBezTo>
                <a:cubicBezTo>
                  <a:pt x="1869939" y="1054129"/>
                  <a:pt x="1848539" y="1061155"/>
                  <a:pt x="1834428" y="1058333"/>
                </a:cubicBezTo>
                <a:cubicBezTo>
                  <a:pt x="1855710" y="994489"/>
                  <a:pt x="1827002" y="1073185"/>
                  <a:pt x="1859828" y="1007533"/>
                </a:cubicBezTo>
                <a:cubicBezTo>
                  <a:pt x="1863819" y="999551"/>
                  <a:pt x="1863344" y="989559"/>
                  <a:pt x="1868295" y="982133"/>
                </a:cubicBezTo>
                <a:cubicBezTo>
                  <a:pt x="1874937" y="972170"/>
                  <a:pt x="1886030" y="965931"/>
                  <a:pt x="1893695" y="956733"/>
                </a:cubicBezTo>
                <a:cubicBezTo>
                  <a:pt x="1916997" y="928770"/>
                  <a:pt x="1906861" y="930587"/>
                  <a:pt x="1927562" y="897466"/>
                </a:cubicBezTo>
                <a:cubicBezTo>
                  <a:pt x="1935041" y="885500"/>
                  <a:pt x="1943928" y="874440"/>
                  <a:pt x="1952962" y="863600"/>
                </a:cubicBezTo>
                <a:cubicBezTo>
                  <a:pt x="1966834" y="846953"/>
                  <a:pt x="1986558" y="833309"/>
                  <a:pt x="2003762" y="821266"/>
                </a:cubicBezTo>
                <a:cubicBezTo>
                  <a:pt x="2020434" y="809595"/>
                  <a:pt x="2037629" y="798689"/>
                  <a:pt x="2054562" y="787400"/>
                </a:cubicBezTo>
                <a:cubicBezTo>
                  <a:pt x="2054564" y="787398"/>
                  <a:pt x="2105359" y="753534"/>
                  <a:pt x="2105362" y="753533"/>
                </a:cubicBezTo>
                <a:lnTo>
                  <a:pt x="2139228" y="745066"/>
                </a:lnTo>
                <a:cubicBezTo>
                  <a:pt x="2153339" y="736599"/>
                  <a:pt x="2166843" y="727025"/>
                  <a:pt x="2181562" y="719666"/>
                </a:cubicBezTo>
                <a:cubicBezTo>
                  <a:pt x="2189544" y="715675"/>
                  <a:pt x="2198632" y="714404"/>
                  <a:pt x="2206962" y="711200"/>
                </a:cubicBezTo>
                <a:cubicBezTo>
                  <a:pt x="2226499" y="703686"/>
                  <a:pt x="2315954" y="670133"/>
                  <a:pt x="2342428" y="651933"/>
                </a:cubicBezTo>
                <a:cubicBezTo>
                  <a:pt x="2476739" y="559595"/>
                  <a:pt x="2377653" y="603978"/>
                  <a:pt x="2469428" y="567266"/>
                </a:cubicBezTo>
                <a:cubicBezTo>
                  <a:pt x="2486851" y="549844"/>
                  <a:pt x="2496751" y="538349"/>
                  <a:pt x="2520228" y="524933"/>
                </a:cubicBezTo>
                <a:cubicBezTo>
                  <a:pt x="2527977" y="520505"/>
                  <a:pt x="2537161" y="519288"/>
                  <a:pt x="2545628" y="516466"/>
                </a:cubicBezTo>
                <a:cubicBezTo>
                  <a:pt x="2551273" y="510822"/>
                  <a:pt x="2558455" y="506378"/>
                  <a:pt x="2562562" y="499533"/>
                </a:cubicBezTo>
                <a:cubicBezTo>
                  <a:pt x="2577548" y="474556"/>
                  <a:pt x="2561143" y="473291"/>
                  <a:pt x="2587962" y="457200"/>
                </a:cubicBezTo>
                <a:cubicBezTo>
                  <a:pt x="2595615" y="452608"/>
                  <a:pt x="2604895" y="451555"/>
                  <a:pt x="2613362" y="448733"/>
                </a:cubicBezTo>
                <a:cubicBezTo>
                  <a:pt x="2624651" y="437444"/>
                  <a:pt x="2634762" y="424839"/>
                  <a:pt x="2647228" y="414866"/>
                </a:cubicBezTo>
                <a:cubicBezTo>
                  <a:pt x="2663120" y="402153"/>
                  <a:pt x="2683638" y="395390"/>
                  <a:pt x="2698028" y="381000"/>
                </a:cubicBezTo>
                <a:cubicBezTo>
                  <a:pt x="2721273" y="357755"/>
                  <a:pt x="2707389" y="366590"/>
                  <a:pt x="2740362" y="355600"/>
                </a:cubicBezTo>
                <a:cubicBezTo>
                  <a:pt x="2783267" y="312693"/>
                  <a:pt x="2727741" y="363173"/>
                  <a:pt x="2782695" y="330200"/>
                </a:cubicBezTo>
                <a:cubicBezTo>
                  <a:pt x="2840804" y="295334"/>
                  <a:pt x="2753075" y="328783"/>
                  <a:pt x="2825028" y="304800"/>
                </a:cubicBezTo>
                <a:cubicBezTo>
                  <a:pt x="2870339" y="259489"/>
                  <a:pt x="2804067" y="322191"/>
                  <a:pt x="2875828" y="270933"/>
                </a:cubicBezTo>
                <a:cubicBezTo>
                  <a:pt x="2885571" y="263973"/>
                  <a:pt x="2891074" y="251879"/>
                  <a:pt x="2901228" y="245533"/>
                </a:cubicBezTo>
                <a:cubicBezTo>
                  <a:pt x="2914116" y="237478"/>
                  <a:pt x="2929968" y="235397"/>
                  <a:pt x="2943562" y="228600"/>
                </a:cubicBezTo>
                <a:cubicBezTo>
                  <a:pt x="3009213" y="195774"/>
                  <a:pt x="2930519" y="224479"/>
                  <a:pt x="2994362" y="203200"/>
                </a:cubicBezTo>
                <a:cubicBezTo>
                  <a:pt x="3005651" y="194733"/>
                  <a:pt x="3015893" y="184653"/>
                  <a:pt x="3028228" y="177800"/>
                </a:cubicBezTo>
                <a:cubicBezTo>
                  <a:pt x="3043420" y="169360"/>
                  <a:pt x="3076947" y="158738"/>
                  <a:pt x="3095962" y="152400"/>
                </a:cubicBezTo>
                <a:cubicBezTo>
                  <a:pt x="3104429" y="146755"/>
                  <a:pt x="3112260" y="140017"/>
                  <a:pt x="3121362" y="135466"/>
                </a:cubicBezTo>
                <a:cubicBezTo>
                  <a:pt x="3129344" y="131475"/>
                  <a:pt x="3139013" y="131428"/>
                  <a:pt x="3146762" y="127000"/>
                </a:cubicBezTo>
                <a:cubicBezTo>
                  <a:pt x="3173814" y="111542"/>
                  <a:pt x="3202196" y="77477"/>
                  <a:pt x="3231428" y="67733"/>
                </a:cubicBezTo>
                <a:cubicBezTo>
                  <a:pt x="3239895" y="64911"/>
                  <a:pt x="3248846" y="63257"/>
                  <a:pt x="3256828" y="59266"/>
                </a:cubicBezTo>
                <a:cubicBezTo>
                  <a:pt x="3291570" y="41895"/>
                  <a:pt x="3272914" y="46398"/>
                  <a:pt x="3299162" y="25400"/>
                </a:cubicBezTo>
                <a:cubicBezTo>
                  <a:pt x="3307108" y="19043"/>
                  <a:pt x="3314584" y="10462"/>
                  <a:pt x="3324562" y="8466"/>
                </a:cubicBezTo>
                <a:cubicBezTo>
                  <a:pt x="3357886" y="1801"/>
                  <a:pt x="3392295" y="2822"/>
                  <a:pt x="3426162" y="0"/>
                </a:cubicBezTo>
                <a:cubicBezTo>
                  <a:pt x="3457206" y="2822"/>
                  <a:pt x="3488436" y="4058"/>
                  <a:pt x="3519295" y="8466"/>
                </a:cubicBezTo>
                <a:cubicBezTo>
                  <a:pt x="3528130" y="9728"/>
                  <a:pt x="3537726" y="11358"/>
                  <a:pt x="3544695" y="16933"/>
                </a:cubicBezTo>
                <a:cubicBezTo>
                  <a:pt x="3552641" y="23290"/>
                  <a:pt x="3555114" y="34516"/>
                  <a:pt x="3561628" y="42333"/>
                </a:cubicBezTo>
                <a:cubicBezTo>
                  <a:pt x="3569293" y="51531"/>
                  <a:pt x="3579363" y="58535"/>
                  <a:pt x="3587028" y="67733"/>
                </a:cubicBezTo>
                <a:cubicBezTo>
                  <a:pt x="3593542" y="75550"/>
                  <a:pt x="3597715" y="85101"/>
                  <a:pt x="3603962" y="93133"/>
                </a:cubicBezTo>
                <a:cubicBezTo>
                  <a:pt x="3614458" y="106628"/>
                  <a:pt x="3651773" y="146423"/>
                  <a:pt x="3663228" y="169333"/>
                </a:cubicBezTo>
                <a:cubicBezTo>
                  <a:pt x="3731972" y="306819"/>
                  <a:pt x="3640117" y="132340"/>
                  <a:pt x="3688628" y="245533"/>
                </a:cubicBezTo>
                <a:cubicBezTo>
                  <a:pt x="3692636" y="254886"/>
                  <a:pt x="3699917" y="262466"/>
                  <a:pt x="3705562" y="270933"/>
                </a:cubicBezTo>
                <a:cubicBezTo>
                  <a:pt x="3711206" y="287866"/>
                  <a:pt x="3718166" y="304417"/>
                  <a:pt x="3722495" y="321733"/>
                </a:cubicBezTo>
                <a:cubicBezTo>
                  <a:pt x="3725317" y="333022"/>
                  <a:pt x="3728438" y="344241"/>
                  <a:pt x="3730962" y="355600"/>
                </a:cubicBezTo>
                <a:cubicBezTo>
                  <a:pt x="3734084" y="369648"/>
                  <a:pt x="3735938" y="383972"/>
                  <a:pt x="3739428" y="397933"/>
                </a:cubicBezTo>
                <a:cubicBezTo>
                  <a:pt x="3741593" y="406591"/>
                  <a:pt x="3745443" y="414752"/>
                  <a:pt x="3747895" y="423333"/>
                </a:cubicBezTo>
                <a:cubicBezTo>
                  <a:pt x="3753986" y="444650"/>
                  <a:pt x="3761335" y="478574"/>
                  <a:pt x="3764828" y="499533"/>
                </a:cubicBezTo>
                <a:cubicBezTo>
                  <a:pt x="3768109" y="519218"/>
                  <a:pt x="3770014" y="539115"/>
                  <a:pt x="3773295" y="558800"/>
                </a:cubicBezTo>
                <a:cubicBezTo>
                  <a:pt x="3778668" y="591037"/>
                  <a:pt x="3782619" y="604563"/>
                  <a:pt x="3790228" y="635000"/>
                </a:cubicBezTo>
                <a:cubicBezTo>
                  <a:pt x="3793050" y="680155"/>
                  <a:pt x="3794599" y="725408"/>
                  <a:pt x="3798695" y="770466"/>
                </a:cubicBezTo>
                <a:cubicBezTo>
                  <a:pt x="3800249" y="787562"/>
                  <a:pt x="3804734" y="804272"/>
                  <a:pt x="3807162" y="821266"/>
                </a:cubicBezTo>
                <a:cubicBezTo>
                  <a:pt x="3810380" y="843791"/>
                  <a:pt x="3812806" y="866422"/>
                  <a:pt x="3815628" y="889000"/>
                </a:cubicBezTo>
                <a:cubicBezTo>
                  <a:pt x="3818450" y="939800"/>
                  <a:pt x="3820193" y="990672"/>
                  <a:pt x="3824095" y="1041400"/>
                </a:cubicBezTo>
                <a:cubicBezTo>
                  <a:pt x="3829469" y="1111264"/>
                  <a:pt x="3832762" y="1097933"/>
                  <a:pt x="3841028" y="1159933"/>
                </a:cubicBezTo>
                <a:cubicBezTo>
                  <a:pt x="3853630" y="1254452"/>
                  <a:pt x="3840313" y="1208589"/>
                  <a:pt x="3857962" y="1261533"/>
                </a:cubicBezTo>
                <a:cubicBezTo>
                  <a:pt x="3863606" y="1317977"/>
                  <a:pt x="3863770" y="1375242"/>
                  <a:pt x="3874895" y="1430866"/>
                </a:cubicBezTo>
                <a:cubicBezTo>
                  <a:pt x="3877717" y="1444977"/>
                  <a:pt x="3880788" y="1459041"/>
                  <a:pt x="3883362" y="1473200"/>
                </a:cubicBezTo>
                <a:cubicBezTo>
                  <a:pt x="3893916" y="1531251"/>
                  <a:pt x="3890786" y="1521459"/>
                  <a:pt x="3900295" y="1583266"/>
                </a:cubicBezTo>
                <a:cubicBezTo>
                  <a:pt x="3902905" y="1600233"/>
                  <a:pt x="3905940" y="1617133"/>
                  <a:pt x="3908762" y="1634066"/>
                </a:cubicBezTo>
                <a:cubicBezTo>
                  <a:pt x="3911584" y="1698977"/>
                  <a:pt x="3913175" y="1763954"/>
                  <a:pt x="3917228" y="1828800"/>
                </a:cubicBezTo>
                <a:cubicBezTo>
                  <a:pt x="3918822" y="1854307"/>
                  <a:pt x="3923874" y="1879509"/>
                  <a:pt x="3925695" y="1905000"/>
                </a:cubicBezTo>
                <a:cubicBezTo>
                  <a:pt x="3929521" y="1958560"/>
                  <a:pt x="3931340" y="2012244"/>
                  <a:pt x="3934162" y="2065866"/>
                </a:cubicBezTo>
                <a:cubicBezTo>
                  <a:pt x="3930678" y="2529207"/>
                  <a:pt x="3923893" y="3545629"/>
                  <a:pt x="3917228" y="4055533"/>
                </a:cubicBezTo>
                <a:cubicBezTo>
                  <a:pt x="3914348" y="4275837"/>
                  <a:pt x="4010074" y="4404124"/>
                  <a:pt x="3883362" y="4512733"/>
                </a:cubicBezTo>
                <a:cubicBezTo>
                  <a:pt x="3872648" y="4521916"/>
                  <a:pt x="3860784" y="4529666"/>
                  <a:pt x="3849495" y="4538133"/>
                </a:cubicBezTo>
                <a:cubicBezTo>
                  <a:pt x="3869628" y="4598531"/>
                  <a:pt x="3841079" y="4525508"/>
                  <a:pt x="3883362" y="4588933"/>
                </a:cubicBezTo>
                <a:cubicBezTo>
                  <a:pt x="3890799" y="4600088"/>
                  <a:pt x="3899075" y="4650564"/>
                  <a:pt x="3900295" y="4656666"/>
                </a:cubicBezTo>
                <a:cubicBezTo>
                  <a:pt x="3897473" y="4938888"/>
                  <a:pt x="3897006" y="5221144"/>
                  <a:pt x="3891828" y="5503333"/>
                </a:cubicBezTo>
                <a:cubicBezTo>
                  <a:pt x="3891162" y="5539618"/>
                  <a:pt x="3883087" y="5585002"/>
                  <a:pt x="3874895" y="5621866"/>
                </a:cubicBezTo>
                <a:cubicBezTo>
                  <a:pt x="3874153" y="5625204"/>
                  <a:pt x="3862523" y="5674748"/>
                  <a:pt x="3857962" y="5681133"/>
                </a:cubicBezTo>
                <a:cubicBezTo>
                  <a:pt x="3848683" y="5694124"/>
                  <a:pt x="3839583" y="5711128"/>
                  <a:pt x="3824095" y="5715000"/>
                </a:cubicBezTo>
                <a:cubicBezTo>
                  <a:pt x="3812806" y="5717822"/>
                  <a:pt x="3801417" y="5720269"/>
                  <a:pt x="3790228" y="5723466"/>
                </a:cubicBezTo>
                <a:cubicBezTo>
                  <a:pt x="3781647" y="5725918"/>
                  <a:pt x="3773540" y="5729997"/>
                  <a:pt x="3764828" y="5731933"/>
                </a:cubicBezTo>
                <a:cubicBezTo>
                  <a:pt x="3748070" y="5735657"/>
                  <a:pt x="3730961" y="5737578"/>
                  <a:pt x="3714028" y="5740400"/>
                </a:cubicBezTo>
                <a:cubicBezTo>
                  <a:pt x="3500257" y="5737511"/>
                  <a:pt x="3252914" y="5760913"/>
                  <a:pt x="3028228" y="5723466"/>
                </a:cubicBezTo>
                <a:cubicBezTo>
                  <a:pt x="3014033" y="5721100"/>
                  <a:pt x="3000006" y="5717822"/>
                  <a:pt x="2985895" y="5715000"/>
                </a:cubicBezTo>
                <a:cubicBezTo>
                  <a:pt x="2971784" y="5709355"/>
                  <a:pt x="2957792" y="5703402"/>
                  <a:pt x="2943562" y="5698066"/>
                </a:cubicBezTo>
                <a:cubicBezTo>
                  <a:pt x="2935206" y="5694932"/>
                  <a:pt x="2926365" y="5693116"/>
                  <a:pt x="2918162" y="5689600"/>
                </a:cubicBezTo>
                <a:cubicBezTo>
                  <a:pt x="2906561" y="5684628"/>
                  <a:pt x="2896269" y="5676657"/>
                  <a:pt x="2884295" y="5672666"/>
                </a:cubicBezTo>
                <a:cubicBezTo>
                  <a:pt x="2870643" y="5668115"/>
                  <a:pt x="2856073" y="5667022"/>
                  <a:pt x="2841962" y="5664200"/>
                </a:cubicBezTo>
                <a:cubicBezTo>
                  <a:pt x="2833495" y="5658555"/>
                  <a:pt x="2825397" y="5652315"/>
                  <a:pt x="2816562" y="5647266"/>
                </a:cubicBezTo>
                <a:cubicBezTo>
                  <a:pt x="2792538" y="5633538"/>
                  <a:pt x="2777923" y="5631081"/>
                  <a:pt x="2757295" y="5613400"/>
                </a:cubicBezTo>
                <a:cubicBezTo>
                  <a:pt x="2745173" y="5603010"/>
                  <a:pt x="2723428" y="5579533"/>
                  <a:pt x="2723428" y="5579533"/>
                </a:cubicBezTo>
                <a:cubicBezTo>
                  <a:pt x="2720606" y="5571066"/>
                  <a:pt x="2717414" y="5562714"/>
                  <a:pt x="2714962" y="5554133"/>
                </a:cubicBezTo>
                <a:cubicBezTo>
                  <a:pt x="2711345" y="5541473"/>
                  <a:pt x="2704795" y="5508400"/>
                  <a:pt x="2698028" y="5494866"/>
                </a:cubicBezTo>
                <a:cubicBezTo>
                  <a:pt x="2693477" y="5485765"/>
                  <a:pt x="2685228" y="5478765"/>
                  <a:pt x="2681095" y="5469466"/>
                </a:cubicBezTo>
                <a:cubicBezTo>
                  <a:pt x="2673846" y="5453155"/>
                  <a:pt x="2669806" y="5435599"/>
                  <a:pt x="2664162" y="5418666"/>
                </a:cubicBezTo>
                <a:cubicBezTo>
                  <a:pt x="2661340" y="5410199"/>
                  <a:pt x="2657445" y="5402017"/>
                  <a:pt x="2655695" y="5393266"/>
                </a:cubicBezTo>
                <a:cubicBezTo>
                  <a:pt x="2652873" y="5379155"/>
                  <a:pt x="2650718" y="5364894"/>
                  <a:pt x="2647228" y="5350933"/>
                </a:cubicBezTo>
                <a:cubicBezTo>
                  <a:pt x="2645064" y="5342275"/>
                  <a:pt x="2640926" y="5334191"/>
                  <a:pt x="2638762" y="5325533"/>
                </a:cubicBezTo>
                <a:cubicBezTo>
                  <a:pt x="2635272" y="5311572"/>
                  <a:pt x="2633531" y="5297222"/>
                  <a:pt x="2630295" y="5283200"/>
                </a:cubicBezTo>
                <a:cubicBezTo>
                  <a:pt x="2625062" y="5260523"/>
                  <a:pt x="2619006" y="5238044"/>
                  <a:pt x="2613362" y="5215466"/>
                </a:cubicBezTo>
                <a:lnTo>
                  <a:pt x="2596428" y="5147733"/>
                </a:lnTo>
                <a:cubicBezTo>
                  <a:pt x="2593606" y="5127977"/>
                  <a:pt x="2591876" y="5108035"/>
                  <a:pt x="2587962" y="5088466"/>
                </a:cubicBezTo>
                <a:cubicBezTo>
                  <a:pt x="2583398" y="5065645"/>
                  <a:pt x="2576672" y="5043311"/>
                  <a:pt x="2571028" y="5020733"/>
                </a:cubicBezTo>
                <a:lnTo>
                  <a:pt x="2545628" y="4919133"/>
                </a:lnTo>
                <a:cubicBezTo>
                  <a:pt x="2542806" y="4907844"/>
                  <a:pt x="2540842" y="4896305"/>
                  <a:pt x="2537162" y="4885266"/>
                </a:cubicBezTo>
                <a:cubicBezTo>
                  <a:pt x="2534340" y="4876799"/>
                  <a:pt x="2531147" y="4868447"/>
                  <a:pt x="2528695" y="4859866"/>
                </a:cubicBezTo>
                <a:cubicBezTo>
                  <a:pt x="2511960" y="4801296"/>
                  <a:pt x="2527752" y="4846684"/>
                  <a:pt x="2511762" y="4766733"/>
                </a:cubicBezTo>
                <a:cubicBezTo>
                  <a:pt x="2507198" y="4743912"/>
                  <a:pt x="2500472" y="4721578"/>
                  <a:pt x="2494828" y="4699000"/>
                </a:cubicBezTo>
                <a:cubicBezTo>
                  <a:pt x="2492006" y="4687711"/>
                  <a:pt x="2491566" y="4675541"/>
                  <a:pt x="2486362" y="4665133"/>
                </a:cubicBezTo>
                <a:cubicBezTo>
                  <a:pt x="2480717" y="4653844"/>
                  <a:pt x="2474400" y="4642867"/>
                  <a:pt x="2469428" y="4631266"/>
                </a:cubicBezTo>
                <a:cubicBezTo>
                  <a:pt x="2465912" y="4623063"/>
                  <a:pt x="2463414" y="4614447"/>
                  <a:pt x="2460962" y="4605866"/>
                </a:cubicBezTo>
                <a:cubicBezTo>
                  <a:pt x="2457765" y="4594678"/>
                  <a:pt x="2457699" y="4582408"/>
                  <a:pt x="2452495" y="4572000"/>
                </a:cubicBezTo>
                <a:cubicBezTo>
                  <a:pt x="2446184" y="4559379"/>
                  <a:pt x="2435562" y="4549422"/>
                  <a:pt x="2427095" y="4538133"/>
                </a:cubicBezTo>
                <a:cubicBezTo>
                  <a:pt x="2421451" y="4515555"/>
                  <a:pt x="2420570" y="4491215"/>
                  <a:pt x="2410162" y="4470400"/>
                </a:cubicBezTo>
                <a:cubicBezTo>
                  <a:pt x="2395408" y="4440892"/>
                  <a:pt x="2387107" y="4426635"/>
                  <a:pt x="2376295" y="4394200"/>
                </a:cubicBezTo>
                <a:cubicBezTo>
                  <a:pt x="2343980" y="4297256"/>
                  <a:pt x="2401896" y="4436937"/>
                  <a:pt x="2342428" y="4318000"/>
                </a:cubicBezTo>
                <a:cubicBezTo>
                  <a:pt x="2338437" y="4310018"/>
                  <a:pt x="2338912" y="4300026"/>
                  <a:pt x="2333962" y="4292600"/>
                </a:cubicBezTo>
                <a:cubicBezTo>
                  <a:pt x="2327320" y="4282637"/>
                  <a:pt x="2315522" y="4276943"/>
                  <a:pt x="2308562" y="4267200"/>
                </a:cubicBezTo>
                <a:cubicBezTo>
                  <a:pt x="2301226" y="4256929"/>
                  <a:pt x="2297890" y="4244292"/>
                  <a:pt x="2291628" y="4233333"/>
                </a:cubicBezTo>
                <a:cubicBezTo>
                  <a:pt x="2286579" y="4224498"/>
                  <a:pt x="2279246" y="4217034"/>
                  <a:pt x="2274695" y="4207933"/>
                </a:cubicBezTo>
                <a:cubicBezTo>
                  <a:pt x="2255321" y="4169186"/>
                  <a:pt x="2281772" y="4189610"/>
                  <a:pt x="2240828" y="4148666"/>
                </a:cubicBezTo>
                <a:cubicBezTo>
                  <a:pt x="2233633" y="4141471"/>
                  <a:pt x="2223245" y="4138247"/>
                  <a:pt x="2215428" y="4131733"/>
                </a:cubicBezTo>
                <a:cubicBezTo>
                  <a:pt x="2206230" y="4124068"/>
                  <a:pt x="2199226" y="4113998"/>
                  <a:pt x="2190028" y="4106333"/>
                </a:cubicBezTo>
                <a:cubicBezTo>
                  <a:pt x="2167529" y="4087584"/>
                  <a:pt x="2157105" y="4087519"/>
                  <a:pt x="2130762" y="4072466"/>
                </a:cubicBezTo>
                <a:cubicBezTo>
                  <a:pt x="2121927" y="4067417"/>
                  <a:pt x="2113829" y="4061177"/>
                  <a:pt x="2105362" y="4055533"/>
                </a:cubicBezTo>
                <a:cubicBezTo>
                  <a:pt x="2102540" y="4047066"/>
                  <a:pt x="2103206" y="4036444"/>
                  <a:pt x="2096895" y="4030133"/>
                </a:cubicBezTo>
                <a:cubicBezTo>
                  <a:pt x="2068696" y="4001934"/>
                  <a:pt x="2038669" y="3993296"/>
                  <a:pt x="2003762" y="3979333"/>
                </a:cubicBezTo>
                <a:cubicBezTo>
                  <a:pt x="1961106" y="3936677"/>
                  <a:pt x="1996630" y="3964628"/>
                  <a:pt x="1927562" y="3937000"/>
                </a:cubicBezTo>
                <a:cubicBezTo>
                  <a:pt x="1913451" y="3931355"/>
                  <a:pt x="1899459" y="3925402"/>
                  <a:pt x="1885228" y="3920066"/>
                </a:cubicBezTo>
                <a:cubicBezTo>
                  <a:pt x="1876872" y="3916932"/>
                  <a:pt x="1868184" y="3914734"/>
                  <a:pt x="1859828" y="3911600"/>
                </a:cubicBezTo>
                <a:cubicBezTo>
                  <a:pt x="1845598" y="3906264"/>
                  <a:pt x="1831913" y="3899472"/>
                  <a:pt x="1817495" y="3894666"/>
                </a:cubicBezTo>
                <a:cubicBezTo>
                  <a:pt x="1771426" y="3879310"/>
                  <a:pt x="1786822" y="3893809"/>
                  <a:pt x="1732828" y="3869266"/>
                </a:cubicBezTo>
                <a:cubicBezTo>
                  <a:pt x="1613347" y="3814956"/>
                  <a:pt x="1746496" y="3867634"/>
                  <a:pt x="1665095" y="3826933"/>
                </a:cubicBezTo>
                <a:cubicBezTo>
                  <a:pt x="1657113" y="3822942"/>
                  <a:pt x="1648162" y="3821288"/>
                  <a:pt x="1639695" y="3818466"/>
                </a:cubicBezTo>
                <a:cubicBezTo>
                  <a:pt x="1634051" y="3809999"/>
                  <a:pt x="1626895" y="3802365"/>
                  <a:pt x="1622762" y="3793066"/>
                </a:cubicBezTo>
                <a:cubicBezTo>
                  <a:pt x="1615513" y="3776755"/>
                  <a:pt x="1605828" y="3742266"/>
                  <a:pt x="1605828" y="3742266"/>
                </a:cubicBezTo>
                <a:cubicBezTo>
                  <a:pt x="1603006" y="3685822"/>
                  <a:pt x="1600412" y="3629365"/>
                  <a:pt x="1597362" y="3572933"/>
                </a:cubicBezTo>
                <a:cubicBezTo>
                  <a:pt x="1589085" y="3419811"/>
                  <a:pt x="1598011" y="3474577"/>
                  <a:pt x="1580428" y="3386666"/>
                </a:cubicBezTo>
                <a:cubicBezTo>
                  <a:pt x="1577606" y="3358444"/>
                  <a:pt x="1574931" y="3330207"/>
                  <a:pt x="1571962" y="3302000"/>
                </a:cubicBezTo>
                <a:cubicBezTo>
                  <a:pt x="1562328" y="3210474"/>
                  <a:pt x="1571015" y="3248359"/>
                  <a:pt x="1546562" y="3175000"/>
                </a:cubicBezTo>
                <a:cubicBezTo>
                  <a:pt x="1543740" y="3166533"/>
                  <a:pt x="1544406" y="3155911"/>
                  <a:pt x="1538095" y="3149600"/>
                </a:cubicBezTo>
                <a:lnTo>
                  <a:pt x="1521162" y="3132666"/>
                </a:lnTo>
                <a:cubicBezTo>
                  <a:pt x="1513716" y="3102885"/>
                  <a:pt x="1513470" y="3091495"/>
                  <a:pt x="1495762" y="3064933"/>
                </a:cubicBezTo>
                <a:cubicBezTo>
                  <a:pt x="1491334" y="3058291"/>
                  <a:pt x="1484473" y="3053644"/>
                  <a:pt x="1478828" y="3048000"/>
                </a:cubicBezTo>
                <a:cubicBezTo>
                  <a:pt x="1476006" y="3039533"/>
                  <a:pt x="1474954" y="3030253"/>
                  <a:pt x="1470362" y="3022600"/>
                </a:cubicBezTo>
                <a:cubicBezTo>
                  <a:pt x="1466255" y="3015755"/>
                  <a:pt x="1459489" y="3010861"/>
                  <a:pt x="1453428" y="3005666"/>
                </a:cubicBezTo>
                <a:cubicBezTo>
                  <a:pt x="1409505" y="2968018"/>
                  <a:pt x="1425582" y="2976629"/>
                  <a:pt x="1385695" y="2963333"/>
                </a:cubicBezTo>
                <a:cubicBezTo>
                  <a:pt x="1371584" y="2949222"/>
                  <a:pt x="1358380" y="2934141"/>
                  <a:pt x="1343362" y="2921000"/>
                </a:cubicBezTo>
                <a:cubicBezTo>
                  <a:pt x="1335704" y="2914299"/>
                  <a:pt x="1325779" y="2910580"/>
                  <a:pt x="1317962" y="2904066"/>
                </a:cubicBezTo>
                <a:cubicBezTo>
                  <a:pt x="1308764" y="2896401"/>
                  <a:pt x="1302141" y="2885850"/>
                  <a:pt x="1292562" y="2878666"/>
                </a:cubicBezTo>
                <a:cubicBezTo>
                  <a:pt x="1258720" y="2853285"/>
                  <a:pt x="1250134" y="2855631"/>
                  <a:pt x="1216362" y="2836333"/>
                </a:cubicBezTo>
                <a:cubicBezTo>
                  <a:pt x="1188857" y="2820616"/>
                  <a:pt x="1188911" y="2817349"/>
                  <a:pt x="1165562" y="2794000"/>
                </a:cubicBezTo>
                <a:cubicBezTo>
                  <a:pt x="1159917" y="2799644"/>
                  <a:pt x="1156611" y="2810933"/>
                  <a:pt x="1148628" y="2810933"/>
                </a:cubicBezTo>
                <a:cubicBezTo>
                  <a:pt x="1138452" y="2810933"/>
                  <a:pt x="1133045" y="2796677"/>
                  <a:pt x="1123228" y="2794000"/>
                </a:cubicBezTo>
                <a:cubicBezTo>
                  <a:pt x="1101276" y="2788013"/>
                  <a:pt x="1078073" y="2788355"/>
                  <a:pt x="1055495" y="2785533"/>
                </a:cubicBezTo>
                <a:lnTo>
                  <a:pt x="979295" y="2760133"/>
                </a:lnTo>
                <a:cubicBezTo>
                  <a:pt x="970828" y="2757311"/>
                  <a:pt x="962553" y="2753830"/>
                  <a:pt x="953895" y="2751666"/>
                </a:cubicBezTo>
                <a:cubicBezTo>
                  <a:pt x="942606" y="2748844"/>
                  <a:pt x="931174" y="2746544"/>
                  <a:pt x="920028" y="2743200"/>
                </a:cubicBezTo>
                <a:cubicBezTo>
                  <a:pt x="902931" y="2738071"/>
                  <a:pt x="886835" y="2729200"/>
                  <a:pt x="869228" y="2726266"/>
                </a:cubicBezTo>
                <a:cubicBezTo>
                  <a:pt x="852295" y="2723444"/>
                  <a:pt x="835422" y="2720228"/>
                  <a:pt x="818428" y="2717800"/>
                </a:cubicBezTo>
                <a:cubicBezTo>
                  <a:pt x="795903" y="2714582"/>
                  <a:pt x="773184" y="2712793"/>
                  <a:pt x="750695" y="2709333"/>
                </a:cubicBezTo>
                <a:cubicBezTo>
                  <a:pt x="736472" y="2707145"/>
                  <a:pt x="722473" y="2703688"/>
                  <a:pt x="708362" y="2700866"/>
                </a:cubicBezTo>
                <a:cubicBezTo>
                  <a:pt x="697073" y="2695222"/>
                  <a:pt x="686096" y="2688905"/>
                  <a:pt x="674495" y="2683933"/>
                </a:cubicBezTo>
                <a:cubicBezTo>
                  <a:pt x="654187" y="2675230"/>
                  <a:pt x="636721" y="2673141"/>
                  <a:pt x="615228" y="2667000"/>
                </a:cubicBezTo>
                <a:cubicBezTo>
                  <a:pt x="606647" y="2664548"/>
                  <a:pt x="598409" y="2660985"/>
                  <a:pt x="589828" y="2658533"/>
                </a:cubicBezTo>
                <a:cubicBezTo>
                  <a:pt x="500253" y="2632939"/>
                  <a:pt x="625893" y="2673377"/>
                  <a:pt x="505162" y="2633133"/>
                </a:cubicBezTo>
                <a:cubicBezTo>
                  <a:pt x="441318" y="2611852"/>
                  <a:pt x="520014" y="2640558"/>
                  <a:pt x="454362" y="2607733"/>
                </a:cubicBezTo>
                <a:cubicBezTo>
                  <a:pt x="442438" y="2601771"/>
                  <a:pt x="403723" y="2587218"/>
                  <a:pt x="386628" y="2582333"/>
                </a:cubicBezTo>
                <a:cubicBezTo>
                  <a:pt x="375440" y="2579136"/>
                  <a:pt x="364051" y="2576688"/>
                  <a:pt x="352762" y="2573866"/>
                </a:cubicBezTo>
                <a:cubicBezTo>
                  <a:pt x="344295" y="2568222"/>
                  <a:pt x="336661" y="2561066"/>
                  <a:pt x="327362" y="2556933"/>
                </a:cubicBezTo>
                <a:cubicBezTo>
                  <a:pt x="295317" y="2542691"/>
                  <a:pt x="267937" y="2537662"/>
                  <a:pt x="234228" y="2531533"/>
                </a:cubicBezTo>
                <a:cubicBezTo>
                  <a:pt x="217338" y="2528462"/>
                  <a:pt x="200214" y="2526663"/>
                  <a:pt x="183428" y="2523066"/>
                </a:cubicBezTo>
                <a:cubicBezTo>
                  <a:pt x="160672" y="2518190"/>
                  <a:pt x="115695" y="2506133"/>
                  <a:pt x="115695" y="2506133"/>
                </a:cubicBezTo>
                <a:cubicBezTo>
                  <a:pt x="0" y="2515033"/>
                  <a:pt x="25384" y="2490611"/>
                  <a:pt x="14095" y="2480733"/>
                </a:cubicBezTo>
                <a:close/>
              </a:path>
            </a:pathLst>
          </a:custGeom>
          <a:solidFill>
            <a:schemeClr val="accent1"/>
          </a:solidFill>
          <a:ln w="12700">
            <a:solidFill>
              <a:schemeClr val="tx1"/>
            </a:solidFill>
            <a:round/>
            <a:headEnd/>
            <a:tailEnd/>
          </a:ln>
        </p:spPr>
        <p:txBody>
          <a:bodyPr>
            <a:prstTxWarp prst="textNoShape">
              <a:avLst/>
            </a:prstTxWarp>
          </a:bodyPr>
          <a:lstStyle/>
          <a:p>
            <a:endParaRPr lang="en-US"/>
          </a:p>
        </p:txBody>
      </p:sp>
      <p:sp>
        <p:nvSpPr>
          <p:cNvPr id="45064" name="TextBox 10"/>
          <p:cNvSpPr txBox="1">
            <a:spLocks noChangeArrowheads="1"/>
          </p:cNvSpPr>
          <p:nvPr/>
        </p:nvSpPr>
        <p:spPr bwMode="auto">
          <a:xfrm>
            <a:off x="1600200" y="1295400"/>
            <a:ext cx="2154238" cy="584200"/>
          </a:xfrm>
          <a:prstGeom prst="rect">
            <a:avLst/>
          </a:prstGeom>
          <a:noFill/>
          <a:ln w="9525">
            <a:noFill/>
            <a:miter lim="800000"/>
            <a:headEnd/>
            <a:tailEnd/>
          </a:ln>
        </p:spPr>
        <p:txBody>
          <a:bodyPr wrap="none">
            <a:prstTxWarp prst="textNoShape">
              <a:avLst/>
            </a:prstTxWarp>
            <a:spAutoFit/>
          </a:bodyPr>
          <a:lstStyle/>
          <a:p>
            <a:r>
              <a:rPr lang="en-US" sz="3200">
                <a:solidFill>
                  <a:srgbClr val="007B71"/>
                </a:solidFill>
              </a:rPr>
              <a:t>Watershed</a:t>
            </a:r>
          </a:p>
        </p:txBody>
      </p:sp>
      <p:sp>
        <p:nvSpPr>
          <p:cNvPr id="45065" name="TextBox 11"/>
          <p:cNvSpPr txBox="1">
            <a:spLocks noChangeArrowheads="1"/>
          </p:cNvSpPr>
          <p:nvPr/>
        </p:nvSpPr>
        <p:spPr bwMode="auto">
          <a:xfrm>
            <a:off x="6705600" y="228600"/>
            <a:ext cx="979488" cy="646113"/>
          </a:xfrm>
          <a:prstGeom prst="rect">
            <a:avLst/>
          </a:prstGeom>
          <a:noFill/>
          <a:ln w="9525">
            <a:noFill/>
            <a:miter lim="800000"/>
            <a:headEnd/>
            <a:tailEnd/>
          </a:ln>
        </p:spPr>
        <p:txBody>
          <a:bodyPr wrap="none">
            <a:prstTxWarp prst="textNoShape">
              <a:avLst/>
            </a:prstTxWarp>
            <a:spAutoFit/>
          </a:bodyPr>
          <a:lstStyle/>
          <a:p>
            <a:r>
              <a:rPr lang="en-US" sz="3600">
                <a:solidFill>
                  <a:schemeClr val="accent1"/>
                </a:solidFill>
              </a:rPr>
              <a:t>Bay</a:t>
            </a:r>
          </a:p>
        </p:txBody>
      </p:sp>
      <p:sp>
        <p:nvSpPr>
          <p:cNvPr id="45066" name="TextBox 12"/>
          <p:cNvSpPr txBox="1">
            <a:spLocks noChangeArrowheads="1"/>
          </p:cNvSpPr>
          <p:nvPr/>
        </p:nvSpPr>
        <p:spPr bwMode="auto">
          <a:xfrm>
            <a:off x="4876800" y="3429000"/>
            <a:ext cx="1022350" cy="954088"/>
          </a:xfrm>
          <a:prstGeom prst="rect">
            <a:avLst/>
          </a:prstGeom>
          <a:noFill/>
          <a:ln w="9525">
            <a:noFill/>
            <a:miter lim="800000"/>
            <a:headEnd/>
            <a:tailEnd/>
          </a:ln>
        </p:spPr>
        <p:txBody>
          <a:bodyPr wrap="none">
            <a:prstTxWarp prst="textNoShape">
              <a:avLst/>
            </a:prstTxWarp>
            <a:spAutoFit/>
          </a:bodyPr>
          <a:lstStyle/>
          <a:p>
            <a:r>
              <a:rPr lang="en-US">
                <a:solidFill>
                  <a:srgbClr val="618FFD"/>
                </a:solidFill>
              </a:rPr>
              <a:t>Tidal</a:t>
            </a:r>
          </a:p>
          <a:p>
            <a:r>
              <a:rPr lang="en-US">
                <a:solidFill>
                  <a:srgbClr val="618FFD"/>
                </a:solidFill>
              </a:rPr>
              <a:t>River</a:t>
            </a:r>
          </a:p>
        </p:txBody>
      </p:sp>
      <p:pic>
        <p:nvPicPr>
          <p:cNvPr id="45067" name="Picture 14" descr="little gage.tiff"/>
          <p:cNvPicPr>
            <a:picLocks noChangeAspect="1"/>
          </p:cNvPicPr>
          <p:nvPr/>
        </p:nvPicPr>
        <p:blipFill>
          <a:blip r:embed="rId2"/>
          <a:srcRect/>
          <a:stretch>
            <a:fillRect/>
          </a:stretch>
        </p:blipFill>
        <p:spPr bwMode="auto">
          <a:xfrm>
            <a:off x="4572000" y="2438400"/>
            <a:ext cx="457200" cy="612775"/>
          </a:xfrm>
          <a:prstGeom prst="rect">
            <a:avLst/>
          </a:prstGeom>
          <a:noFill/>
          <a:ln w="9525">
            <a:noFill/>
            <a:miter lim="800000"/>
            <a:headEnd/>
            <a:tailEnd/>
          </a:ln>
        </p:spPr>
      </p:pic>
      <p:sp>
        <p:nvSpPr>
          <p:cNvPr id="45068" name="TextBox 15"/>
          <p:cNvSpPr txBox="1">
            <a:spLocks noChangeArrowheads="1"/>
          </p:cNvSpPr>
          <p:nvPr/>
        </p:nvSpPr>
        <p:spPr bwMode="auto">
          <a:xfrm>
            <a:off x="4191000" y="1524000"/>
            <a:ext cx="1301750" cy="830263"/>
          </a:xfrm>
          <a:prstGeom prst="rect">
            <a:avLst/>
          </a:prstGeom>
          <a:noFill/>
          <a:ln w="9525">
            <a:noFill/>
            <a:miter lim="800000"/>
            <a:headEnd/>
            <a:tailEnd/>
          </a:ln>
        </p:spPr>
        <p:txBody>
          <a:bodyPr wrap="none">
            <a:prstTxWarp prst="textNoShape">
              <a:avLst/>
            </a:prstTxWarp>
            <a:spAutoFit/>
          </a:bodyPr>
          <a:lstStyle/>
          <a:p>
            <a:pPr algn="ctr"/>
            <a:r>
              <a:rPr lang="en-US" sz="1600">
                <a:solidFill>
                  <a:srgbClr val="FFFFFF"/>
                </a:solidFill>
              </a:rPr>
              <a:t>Streamgage </a:t>
            </a:r>
          </a:p>
          <a:p>
            <a:pPr algn="ctr"/>
            <a:r>
              <a:rPr lang="en-US" sz="1600">
                <a:solidFill>
                  <a:srgbClr val="FFFFFF"/>
                </a:solidFill>
              </a:rPr>
              <a:t>&amp; Sampling </a:t>
            </a:r>
          </a:p>
          <a:p>
            <a:pPr algn="ctr"/>
            <a:r>
              <a:rPr lang="en-US" sz="1600">
                <a:solidFill>
                  <a:srgbClr val="FFFFFF"/>
                </a:solidFill>
              </a:rPr>
              <a:t>Location</a:t>
            </a:r>
          </a:p>
        </p:txBody>
      </p:sp>
      <p:pic>
        <p:nvPicPr>
          <p:cNvPr id="45069" name="Picture 16"/>
          <p:cNvPicPr>
            <a:picLocks noChangeAspect="1"/>
          </p:cNvPicPr>
          <p:nvPr/>
        </p:nvPicPr>
        <p:blipFill>
          <a:blip r:embed="rId3"/>
          <a:srcRect/>
          <a:stretch>
            <a:fillRect/>
          </a:stretch>
        </p:blipFill>
        <p:spPr bwMode="auto">
          <a:xfrm>
            <a:off x="5867400" y="3733800"/>
            <a:ext cx="1747838" cy="1824038"/>
          </a:xfrm>
          <a:prstGeom prst="rect">
            <a:avLst/>
          </a:prstGeom>
          <a:noFill/>
          <a:ln w="9525">
            <a:noFill/>
            <a:miter lim="800000"/>
            <a:headEnd/>
            <a:tailEnd/>
          </a:ln>
        </p:spPr>
      </p:pic>
      <p:sp>
        <p:nvSpPr>
          <p:cNvPr id="45070" name="TextBox 17"/>
          <p:cNvSpPr txBox="1">
            <a:spLocks noChangeArrowheads="1"/>
          </p:cNvSpPr>
          <p:nvPr/>
        </p:nvSpPr>
        <p:spPr bwMode="auto">
          <a:xfrm>
            <a:off x="80963" y="76200"/>
            <a:ext cx="5938837" cy="1200150"/>
          </a:xfrm>
          <a:prstGeom prst="rect">
            <a:avLst/>
          </a:prstGeom>
          <a:noFill/>
          <a:ln w="9525">
            <a:noFill/>
            <a:miter lim="800000"/>
            <a:headEnd/>
            <a:tailEnd/>
          </a:ln>
        </p:spPr>
        <p:txBody>
          <a:bodyPr>
            <a:prstTxWarp prst="textNoShape">
              <a:avLst/>
            </a:prstTxWarp>
            <a:spAutoFit/>
          </a:bodyPr>
          <a:lstStyle/>
          <a:p>
            <a:r>
              <a:rPr lang="en-US" sz="3600">
                <a:solidFill>
                  <a:srgbClr val="FFFF00"/>
                </a:solidFill>
              </a:rPr>
              <a:t>For understanding impact on the Bay ecosystem</a:t>
            </a:r>
          </a:p>
        </p:txBody>
      </p:sp>
      <p:sp>
        <p:nvSpPr>
          <p:cNvPr id="45071" name="TextBox 18"/>
          <p:cNvSpPr txBox="1">
            <a:spLocks noChangeArrowheads="1"/>
          </p:cNvSpPr>
          <p:nvPr/>
        </p:nvSpPr>
        <p:spPr bwMode="auto">
          <a:xfrm>
            <a:off x="152400" y="5334000"/>
            <a:ext cx="6083300" cy="708025"/>
          </a:xfrm>
          <a:prstGeom prst="rect">
            <a:avLst/>
          </a:prstGeom>
          <a:noFill/>
          <a:ln w="9525">
            <a:noFill/>
            <a:miter lim="800000"/>
            <a:headEnd/>
            <a:tailEnd/>
          </a:ln>
        </p:spPr>
        <p:txBody>
          <a:bodyPr wrap="none">
            <a:prstTxWarp prst="textNoShape">
              <a:avLst/>
            </a:prstTxWarp>
            <a:spAutoFit/>
          </a:bodyPr>
          <a:lstStyle/>
          <a:p>
            <a:r>
              <a:rPr lang="en-US" sz="4000" b="1">
                <a:solidFill>
                  <a:schemeClr val="bg1"/>
                </a:solidFill>
              </a:rPr>
              <a:t>We want the flux history</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rgbClr val="00009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082" name="Freeform 4"/>
          <p:cNvSpPr>
            <a:spLocks noChangeArrowheads="1"/>
          </p:cNvSpPr>
          <p:nvPr/>
        </p:nvSpPr>
        <p:spPr bwMode="auto">
          <a:xfrm>
            <a:off x="1447800" y="1905000"/>
            <a:ext cx="3421063" cy="2895600"/>
          </a:xfrm>
          <a:custGeom>
            <a:avLst/>
            <a:gdLst>
              <a:gd name="T0" fmla="*/ 16381018 w 2963333"/>
              <a:gd name="T1" fmla="*/ 142523902 h 1974721"/>
              <a:gd name="T2" fmla="*/ 15622050 w 2963333"/>
              <a:gd name="T3" fmla="*/ 135328953 h 1974721"/>
              <a:gd name="T4" fmla="*/ 14989584 w 2963333"/>
              <a:gd name="T5" fmla="*/ 124536439 h 1974721"/>
              <a:gd name="T6" fmla="*/ 14357110 w 2963333"/>
              <a:gd name="T7" fmla="*/ 111945078 h 1974721"/>
              <a:gd name="T8" fmla="*/ 13851130 w 2963333"/>
              <a:gd name="T9" fmla="*/ 95756227 h 1974721"/>
              <a:gd name="T10" fmla="*/ 13218651 w 2963333"/>
              <a:gd name="T11" fmla="*/ 77768659 h 1974721"/>
              <a:gd name="T12" fmla="*/ 12839171 w 2963333"/>
              <a:gd name="T13" fmla="*/ 68775033 h 1974721"/>
              <a:gd name="T14" fmla="*/ 12459687 w 2963333"/>
              <a:gd name="T15" fmla="*/ 59781203 h 1974721"/>
              <a:gd name="T16" fmla="*/ 12080205 w 2963333"/>
              <a:gd name="T17" fmla="*/ 54385005 h 1974721"/>
              <a:gd name="T18" fmla="*/ 11700725 w 2963333"/>
              <a:gd name="T19" fmla="*/ 48988732 h 1974721"/>
              <a:gd name="T20" fmla="*/ 11384493 w 2963333"/>
              <a:gd name="T21" fmla="*/ 43592512 h 1974721"/>
              <a:gd name="T22" fmla="*/ 10815266 w 2963333"/>
              <a:gd name="T23" fmla="*/ 34598511 h 1974721"/>
              <a:gd name="T24" fmla="*/ 10246041 w 2963333"/>
              <a:gd name="T25" fmla="*/ 27403598 h 1974721"/>
              <a:gd name="T26" fmla="*/ 9487074 w 2963333"/>
              <a:gd name="T27" fmla="*/ 16611197 h 1974721"/>
              <a:gd name="T28" fmla="*/ 8728110 w 2963333"/>
              <a:gd name="T29" fmla="*/ 5818569 h 1974721"/>
              <a:gd name="T30" fmla="*/ 6893940 w 2963333"/>
              <a:gd name="T31" fmla="*/ 422332 h 1974721"/>
              <a:gd name="T32" fmla="*/ 5755492 w 2963333"/>
              <a:gd name="T33" fmla="*/ 4019834 h 1974721"/>
              <a:gd name="T34" fmla="*/ 4553805 w 2963333"/>
              <a:gd name="T35" fmla="*/ 2220921 h 1974721"/>
              <a:gd name="T36" fmla="*/ 3478592 w 2963333"/>
              <a:gd name="T37" fmla="*/ 9416080 h 1974721"/>
              <a:gd name="T38" fmla="*/ 2466642 w 2963333"/>
              <a:gd name="T39" fmla="*/ 18409755 h 1974721"/>
              <a:gd name="T40" fmla="*/ 2087158 w 2963333"/>
              <a:gd name="T41" fmla="*/ 23806133 h 1974721"/>
              <a:gd name="T42" fmla="*/ 1391443 w 2963333"/>
              <a:gd name="T43" fmla="*/ 38196178 h 1974721"/>
              <a:gd name="T44" fmla="*/ 822211 w 2963333"/>
              <a:gd name="T45" fmla="*/ 54385005 h 1974721"/>
              <a:gd name="T46" fmla="*/ 569221 w 2963333"/>
              <a:gd name="T47" fmla="*/ 65177596 h 1974721"/>
              <a:gd name="T48" fmla="*/ 379489 w 2963333"/>
              <a:gd name="T49" fmla="*/ 75969969 h 1974721"/>
              <a:gd name="T50" fmla="*/ 252988 w 2963333"/>
              <a:gd name="T51" fmla="*/ 88561148 h 1974721"/>
              <a:gd name="T52" fmla="*/ 0 w 2963333"/>
              <a:gd name="T53" fmla="*/ 178499080 h 1974721"/>
              <a:gd name="T54" fmla="*/ 126496 w 2963333"/>
              <a:gd name="T55" fmla="*/ 317003049 h 1974721"/>
              <a:gd name="T56" fmla="*/ 442736 w 2963333"/>
              <a:gd name="T57" fmla="*/ 338588270 h 1974721"/>
              <a:gd name="T58" fmla="*/ 632475 w 2963333"/>
              <a:gd name="T59" fmla="*/ 349380765 h 1974721"/>
              <a:gd name="T60" fmla="*/ 885452 w 2963333"/>
              <a:gd name="T61" fmla="*/ 363770779 h 1974721"/>
              <a:gd name="T62" fmla="*/ 1391443 w 2963333"/>
              <a:gd name="T63" fmla="*/ 379959414 h 1974721"/>
              <a:gd name="T64" fmla="*/ 2340154 w 2963333"/>
              <a:gd name="T65" fmla="*/ 406940848 h 1974721"/>
              <a:gd name="T66" fmla="*/ 2972619 w 2963333"/>
              <a:gd name="T67" fmla="*/ 415934777 h 1974721"/>
              <a:gd name="T68" fmla="*/ 10309293 w 2963333"/>
              <a:gd name="T69" fmla="*/ 417733335 h 1974721"/>
              <a:gd name="T70" fmla="*/ 11068259 w 2963333"/>
              <a:gd name="T71" fmla="*/ 414135852 h 1974721"/>
              <a:gd name="T72" fmla="*/ 11510985 w 2963333"/>
              <a:gd name="T73" fmla="*/ 408739686 h 1974721"/>
              <a:gd name="T74" fmla="*/ 11953711 w 2963333"/>
              <a:gd name="T75" fmla="*/ 403343281 h 1974721"/>
              <a:gd name="T76" fmla="*/ 12396449 w 2963333"/>
              <a:gd name="T77" fmla="*/ 397947085 h 1974721"/>
              <a:gd name="T78" fmla="*/ 12839171 w 2963333"/>
              <a:gd name="T79" fmla="*/ 392550838 h 1974721"/>
              <a:gd name="T80" fmla="*/ 13534893 w 2963333"/>
              <a:gd name="T81" fmla="*/ 379959414 h 1974721"/>
              <a:gd name="T82" fmla="*/ 13977626 w 2963333"/>
              <a:gd name="T83" fmla="*/ 374563285 h 1974721"/>
              <a:gd name="T84" fmla="*/ 14546851 w 2963333"/>
              <a:gd name="T85" fmla="*/ 367368358 h 1974721"/>
              <a:gd name="T86" fmla="*/ 14926325 w 2963333"/>
              <a:gd name="T87" fmla="*/ 361972140 h 1974721"/>
              <a:gd name="T88" fmla="*/ 15685290 w 2963333"/>
              <a:gd name="T89" fmla="*/ 351179601 h 1974721"/>
              <a:gd name="T90" fmla="*/ 16254517 w 2963333"/>
              <a:gd name="T91" fmla="*/ 340386979 h 1974721"/>
              <a:gd name="T92" fmla="*/ 16697258 w 2963333"/>
              <a:gd name="T93" fmla="*/ 325996890 h 1974721"/>
              <a:gd name="T94" fmla="*/ 16950243 w 2963333"/>
              <a:gd name="T95" fmla="*/ 317003049 h 1974721"/>
              <a:gd name="T96" fmla="*/ 17519471 w 2963333"/>
              <a:gd name="T97" fmla="*/ 295418112 h 1974721"/>
              <a:gd name="T98" fmla="*/ 17962197 w 2963333"/>
              <a:gd name="T99" fmla="*/ 275631866 h 1974721"/>
              <a:gd name="T100" fmla="*/ 18151928 w 2963333"/>
              <a:gd name="T101" fmla="*/ 264839311 h 1974721"/>
              <a:gd name="T102" fmla="*/ 18657917 w 2963333"/>
              <a:gd name="T103" fmla="*/ 239656625 h 1974721"/>
              <a:gd name="T104" fmla="*/ 19163884 w 2963333"/>
              <a:gd name="T105" fmla="*/ 227065530 h 1974721"/>
              <a:gd name="T106" fmla="*/ 19796362 w 2963333"/>
              <a:gd name="T107" fmla="*/ 216272881 h 1974721"/>
              <a:gd name="T108" fmla="*/ 20302340 w 2963333"/>
              <a:gd name="T109" fmla="*/ 207279014 h 1974721"/>
              <a:gd name="T110" fmla="*/ 21061301 w 2963333"/>
              <a:gd name="T111" fmla="*/ 200084294 h 1974721"/>
              <a:gd name="T112" fmla="*/ 21440787 w 2963333"/>
              <a:gd name="T113" fmla="*/ 196486548 h 1974721"/>
              <a:gd name="T114" fmla="*/ 22136501 w 2963333"/>
              <a:gd name="T115" fmla="*/ 192888983 h 197472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963333"/>
              <a:gd name="T175" fmla="*/ 0 h 1974721"/>
              <a:gd name="T176" fmla="*/ 2963333 w 2963333"/>
              <a:gd name="T177" fmla="*/ 1974721 h 197472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963333" h="1974721">
                <a:moveTo>
                  <a:pt x="2345267" y="687788"/>
                </a:moveTo>
                <a:cubicBezTo>
                  <a:pt x="2268949" y="682337"/>
                  <a:pt x="2249352" y="687799"/>
                  <a:pt x="2192867" y="670854"/>
                </a:cubicBezTo>
                <a:cubicBezTo>
                  <a:pt x="2192817" y="670839"/>
                  <a:pt x="2129392" y="649695"/>
                  <a:pt x="2116667" y="645454"/>
                </a:cubicBezTo>
                <a:lnTo>
                  <a:pt x="2091267" y="636988"/>
                </a:lnTo>
                <a:cubicBezTo>
                  <a:pt x="2048358" y="594079"/>
                  <a:pt x="2103891" y="644563"/>
                  <a:pt x="2048933" y="611588"/>
                </a:cubicBezTo>
                <a:cubicBezTo>
                  <a:pt x="1990824" y="576722"/>
                  <a:pt x="2078553" y="610171"/>
                  <a:pt x="2006600" y="586188"/>
                </a:cubicBezTo>
                <a:cubicBezTo>
                  <a:pt x="1952898" y="532483"/>
                  <a:pt x="2039016" y="612797"/>
                  <a:pt x="1955800" y="560788"/>
                </a:cubicBezTo>
                <a:cubicBezTo>
                  <a:pt x="1942262" y="552327"/>
                  <a:pt x="1921933" y="526921"/>
                  <a:pt x="1921933" y="526921"/>
                </a:cubicBezTo>
                <a:cubicBezTo>
                  <a:pt x="1919111" y="518454"/>
                  <a:pt x="1918654" y="508783"/>
                  <a:pt x="1913467" y="501521"/>
                </a:cubicBezTo>
                <a:cubicBezTo>
                  <a:pt x="1894802" y="475390"/>
                  <a:pt x="1878608" y="466993"/>
                  <a:pt x="1854200" y="450721"/>
                </a:cubicBezTo>
                <a:cubicBezTo>
                  <a:pt x="1820334" y="399921"/>
                  <a:pt x="1857022" y="447899"/>
                  <a:pt x="1811867" y="408388"/>
                </a:cubicBezTo>
                <a:cubicBezTo>
                  <a:pt x="1796848" y="395247"/>
                  <a:pt x="1783644" y="380165"/>
                  <a:pt x="1769533" y="366054"/>
                </a:cubicBezTo>
                <a:cubicBezTo>
                  <a:pt x="1762338" y="358859"/>
                  <a:pt x="1751950" y="355635"/>
                  <a:pt x="1744133" y="349121"/>
                </a:cubicBezTo>
                <a:cubicBezTo>
                  <a:pt x="1734935" y="341456"/>
                  <a:pt x="1727931" y="331386"/>
                  <a:pt x="1718733" y="323721"/>
                </a:cubicBezTo>
                <a:cubicBezTo>
                  <a:pt x="1710916" y="317207"/>
                  <a:pt x="1701150" y="313302"/>
                  <a:pt x="1693333" y="306788"/>
                </a:cubicBezTo>
                <a:cubicBezTo>
                  <a:pt x="1684135" y="299123"/>
                  <a:pt x="1677896" y="288030"/>
                  <a:pt x="1667933" y="281388"/>
                </a:cubicBezTo>
                <a:cubicBezTo>
                  <a:pt x="1660507" y="276437"/>
                  <a:pt x="1650515" y="276912"/>
                  <a:pt x="1642533" y="272921"/>
                </a:cubicBezTo>
                <a:cubicBezTo>
                  <a:pt x="1633432" y="268370"/>
                  <a:pt x="1626234" y="260539"/>
                  <a:pt x="1617133" y="255988"/>
                </a:cubicBezTo>
                <a:cubicBezTo>
                  <a:pt x="1609151" y="251997"/>
                  <a:pt x="1599715" y="251512"/>
                  <a:pt x="1591733" y="247521"/>
                </a:cubicBezTo>
                <a:cubicBezTo>
                  <a:pt x="1582632" y="242970"/>
                  <a:pt x="1574279" y="236945"/>
                  <a:pt x="1566333" y="230588"/>
                </a:cubicBezTo>
                <a:cubicBezTo>
                  <a:pt x="1560100" y="225601"/>
                  <a:pt x="1556245" y="217761"/>
                  <a:pt x="1549400" y="213654"/>
                </a:cubicBezTo>
                <a:cubicBezTo>
                  <a:pt x="1541747" y="209062"/>
                  <a:pt x="1532467" y="208010"/>
                  <a:pt x="1524000" y="205188"/>
                </a:cubicBezTo>
                <a:cubicBezTo>
                  <a:pt x="1451206" y="156657"/>
                  <a:pt x="1543307" y="214842"/>
                  <a:pt x="1473200" y="179788"/>
                </a:cubicBezTo>
                <a:cubicBezTo>
                  <a:pt x="1464098" y="175237"/>
                  <a:pt x="1457099" y="166987"/>
                  <a:pt x="1447800" y="162854"/>
                </a:cubicBezTo>
                <a:cubicBezTo>
                  <a:pt x="1431489" y="155605"/>
                  <a:pt x="1411852" y="155822"/>
                  <a:pt x="1397000" y="145921"/>
                </a:cubicBezTo>
                <a:cubicBezTo>
                  <a:pt x="1388533" y="140277"/>
                  <a:pt x="1380899" y="133121"/>
                  <a:pt x="1371600" y="128988"/>
                </a:cubicBezTo>
                <a:cubicBezTo>
                  <a:pt x="1355289" y="121739"/>
                  <a:pt x="1320800" y="112054"/>
                  <a:pt x="1320800" y="112054"/>
                </a:cubicBezTo>
                <a:cubicBezTo>
                  <a:pt x="1272647" y="63901"/>
                  <a:pt x="1319014" y="102695"/>
                  <a:pt x="1270000" y="78188"/>
                </a:cubicBezTo>
                <a:cubicBezTo>
                  <a:pt x="1204349" y="45362"/>
                  <a:pt x="1283043" y="74067"/>
                  <a:pt x="1219200" y="52788"/>
                </a:cubicBezTo>
                <a:cubicBezTo>
                  <a:pt x="1192611" y="26198"/>
                  <a:pt x="1212092" y="39871"/>
                  <a:pt x="1168400" y="27388"/>
                </a:cubicBezTo>
                <a:cubicBezTo>
                  <a:pt x="1159819" y="24936"/>
                  <a:pt x="1151658" y="21086"/>
                  <a:pt x="1143000" y="18921"/>
                </a:cubicBezTo>
                <a:cubicBezTo>
                  <a:pt x="1067317" y="0"/>
                  <a:pt x="1012656" y="6263"/>
                  <a:pt x="922867" y="1988"/>
                </a:cubicBezTo>
                <a:cubicBezTo>
                  <a:pt x="880534" y="4810"/>
                  <a:pt x="838035" y="5769"/>
                  <a:pt x="795867" y="10454"/>
                </a:cubicBezTo>
                <a:cubicBezTo>
                  <a:pt x="786997" y="11440"/>
                  <a:pt x="779218" y="20671"/>
                  <a:pt x="770467" y="18921"/>
                </a:cubicBezTo>
                <a:cubicBezTo>
                  <a:pt x="762639" y="17356"/>
                  <a:pt x="759178" y="7632"/>
                  <a:pt x="753533" y="1988"/>
                </a:cubicBezTo>
                <a:cubicBezTo>
                  <a:pt x="705555" y="4810"/>
                  <a:pt x="657367" y="5147"/>
                  <a:pt x="609600" y="10454"/>
                </a:cubicBezTo>
                <a:cubicBezTo>
                  <a:pt x="593711" y="12219"/>
                  <a:pt x="520435" y="27463"/>
                  <a:pt x="491067" y="35854"/>
                </a:cubicBezTo>
                <a:cubicBezTo>
                  <a:pt x="482486" y="38306"/>
                  <a:pt x="474379" y="42385"/>
                  <a:pt x="465667" y="44321"/>
                </a:cubicBezTo>
                <a:cubicBezTo>
                  <a:pt x="448909" y="48045"/>
                  <a:pt x="431800" y="49966"/>
                  <a:pt x="414867" y="52788"/>
                </a:cubicBezTo>
                <a:cubicBezTo>
                  <a:pt x="365033" y="77704"/>
                  <a:pt x="392976" y="65729"/>
                  <a:pt x="330200" y="86654"/>
                </a:cubicBezTo>
                <a:cubicBezTo>
                  <a:pt x="321733" y="89476"/>
                  <a:pt x="312226" y="90171"/>
                  <a:pt x="304800" y="95121"/>
                </a:cubicBezTo>
                <a:cubicBezTo>
                  <a:pt x="296333" y="100765"/>
                  <a:pt x="288501" y="107503"/>
                  <a:pt x="279400" y="112054"/>
                </a:cubicBezTo>
                <a:cubicBezTo>
                  <a:pt x="244765" y="129372"/>
                  <a:pt x="260949" y="109148"/>
                  <a:pt x="228600" y="137454"/>
                </a:cubicBezTo>
                <a:cubicBezTo>
                  <a:pt x="213581" y="150595"/>
                  <a:pt x="202872" y="168718"/>
                  <a:pt x="186267" y="179788"/>
                </a:cubicBezTo>
                <a:cubicBezTo>
                  <a:pt x="163286" y="195108"/>
                  <a:pt x="143425" y="205950"/>
                  <a:pt x="127000" y="230588"/>
                </a:cubicBezTo>
                <a:cubicBezTo>
                  <a:pt x="121356" y="239055"/>
                  <a:pt x="114618" y="246887"/>
                  <a:pt x="110067" y="255988"/>
                </a:cubicBezTo>
                <a:cubicBezTo>
                  <a:pt x="106076" y="263970"/>
                  <a:pt x="106551" y="273962"/>
                  <a:pt x="101600" y="281388"/>
                </a:cubicBezTo>
                <a:cubicBezTo>
                  <a:pt x="94958" y="291351"/>
                  <a:pt x="84667" y="298321"/>
                  <a:pt x="76200" y="306788"/>
                </a:cubicBezTo>
                <a:cubicBezTo>
                  <a:pt x="73378" y="315255"/>
                  <a:pt x="71724" y="324206"/>
                  <a:pt x="67733" y="332188"/>
                </a:cubicBezTo>
                <a:cubicBezTo>
                  <a:pt x="63182" y="341289"/>
                  <a:pt x="54808" y="348235"/>
                  <a:pt x="50800" y="357588"/>
                </a:cubicBezTo>
                <a:cubicBezTo>
                  <a:pt x="46216" y="368283"/>
                  <a:pt x="45530" y="380266"/>
                  <a:pt x="42333" y="391454"/>
                </a:cubicBezTo>
                <a:cubicBezTo>
                  <a:pt x="39881" y="400035"/>
                  <a:pt x="36689" y="408387"/>
                  <a:pt x="33867" y="416854"/>
                </a:cubicBezTo>
                <a:cubicBezTo>
                  <a:pt x="28222" y="462010"/>
                  <a:pt x="19097" y="506865"/>
                  <a:pt x="16933" y="552321"/>
                </a:cubicBezTo>
                <a:cubicBezTo>
                  <a:pt x="6717" y="766877"/>
                  <a:pt x="13018" y="670962"/>
                  <a:pt x="0" y="840188"/>
                </a:cubicBezTo>
                <a:cubicBezTo>
                  <a:pt x="2822" y="1015166"/>
                  <a:pt x="3923" y="1190180"/>
                  <a:pt x="8467" y="1365121"/>
                </a:cubicBezTo>
                <a:cubicBezTo>
                  <a:pt x="9569" y="1407534"/>
                  <a:pt x="10933" y="1450120"/>
                  <a:pt x="16933" y="1492121"/>
                </a:cubicBezTo>
                <a:cubicBezTo>
                  <a:pt x="25670" y="1553278"/>
                  <a:pt x="30474" y="1527668"/>
                  <a:pt x="50800" y="1568321"/>
                </a:cubicBezTo>
                <a:cubicBezTo>
                  <a:pt x="54791" y="1576303"/>
                  <a:pt x="55276" y="1585739"/>
                  <a:pt x="59267" y="1593721"/>
                </a:cubicBezTo>
                <a:cubicBezTo>
                  <a:pt x="63818" y="1602822"/>
                  <a:pt x="71649" y="1610020"/>
                  <a:pt x="76200" y="1619121"/>
                </a:cubicBezTo>
                <a:cubicBezTo>
                  <a:pt x="80191" y="1627103"/>
                  <a:pt x="80676" y="1636539"/>
                  <a:pt x="84667" y="1644521"/>
                </a:cubicBezTo>
                <a:cubicBezTo>
                  <a:pt x="92026" y="1659240"/>
                  <a:pt x="102708" y="1672135"/>
                  <a:pt x="110067" y="1686854"/>
                </a:cubicBezTo>
                <a:cubicBezTo>
                  <a:pt x="114058" y="1694836"/>
                  <a:pt x="113941" y="1704601"/>
                  <a:pt x="118533" y="1712254"/>
                </a:cubicBezTo>
                <a:cubicBezTo>
                  <a:pt x="122640" y="1719099"/>
                  <a:pt x="130272" y="1723127"/>
                  <a:pt x="135467" y="1729188"/>
                </a:cubicBezTo>
                <a:cubicBezTo>
                  <a:pt x="193740" y="1797174"/>
                  <a:pt x="147976" y="1750165"/>
                  <a:pt x="186267" y="1788454"/>
                </a:cubicBezTo>
                <a:cubicBezTo>
                  <a:pt x="198868" y="1826260"/>
                  <a:pt x="193286" y="1822137"/>
                  <a:pt x="237067" y="1856188"/>
                </a:cubicBezTo>
                <a:cubicBezTo>
                  <a:pt x="262467" y="1875943"/>
                  <a:pt x="282740" y="1905278"/>
                  <a:pt x="313267" y="1915454"/>
                </a:cubicBezTo>
                <a:cubicBezTo>
                  <a:pt x="321734" y="1918276"/>
                  <a:pt x="330685" y="1919930"/>
                  <a:pt x="338667" y="1923921"/>
                </a:cubicBezTo>
                <a:cubicBezTo>
                  <a:pt x="375820" y="1942497"/>
                  <a:pt x="353414" y="1942948"/>
                  <a:pt x="397933" y="1957788"/>
                </a:cubicBezTo>
                <a:cubicBezTo>
                  <a:pt x="409758" y="1961730"/>
                  <a:pt x="482548" y="1973301"/>
                  <a:pt x="491067" y="1974721"/>
                </a:cubicBezTo>
                <a:lnTo>
                  <a:pt x="1380067" y="1966254"/>
                </a:lnTo>
                <a:cubicBezTo>
                  <a:pt x="1394455" y="1965992"/>
                  <a:pt x="1408205" y="1960154"/>
                  <a:pt x="1422400" y="1957788"/>
                </a:cubicBezTo>
                <a:cubicBezTo>
                  <a:pt x="1442085" y="1954507"/>
                  <a:pt x="1461911" y="1952143"/>
                  <a:pt x="1481667" y="1949321"/>
                </a:cubicBezTo>
                <a:cubicBezTo>
                  <a:pt x="1492956" y="1943677"/>
                  <a:pt x="1503932" y="1937360"/>
                  <a:pt x="1515533" y="1932388"/>
                </a:cubicBezTo>
                <a:cubicBezTo>
                  <a:pt x="1523736" y="1928872"/>
                  <a:pt x="1532951" y="1927912"/>
                  <a:pt x="1540933" y="1923921"/>
                </a:cubicBezTo>
                <a:cubicBezTo>
                  <a:pt x="1550034" y="1919370"/>
                  <a:pt x="1556980" y="1910996"/>
                  <a:pt x="1566333" y="1906988"/>
                </a:cubicBezTo>
                <a:cubicBezTo>
                  <a:pt x="1577029" y="1902404"/>
                  <a:pt x="1589011" y="1901718"/>
                  <a:pt x="1600200" y="1898521"/>
                </a:cubicBezTo>
                <a:cubicBezTo>
                  <a:pt x="1608781" y="1896069"/>
                  <a:pt x="1617397" y="1893570"/>
                  <a:pt x="1625600" y="1890054"/>
                </a:cubicBezTo>
                <a:cubicBezTo>
                  <a:pt x="1637201" y="1885082"/>
                  <a:pt x="1648508" y="1879383"/>
                  <a:pt x="1659467" y="1873121"/>
                </a:cubicBezTo>
                <a:cubicBezTo>
                  <a:pt x="1668302" y="1868073"/>
                  <a:pt x="1675514" y="1860196"/>
                  <a:pt x="1684867" y="1856188"/>
                </a:cubicBezTo>
                <a:cubicBezTo>
                  <a:pt x="1695562" y="1851604"/>
                  <a:pt x="1707444" y="1850543"/>
                  <a:pt x="1718733" y="1847721"/>
                </a:cubicBezTo>
                <a:cubicBezTo>
                  <a:pt x="1756726" y="1809730"/>
                  <a:pt x="1711606" y="1849800"/>
                  <a:pt x="1761067" y="1822321"/>
                </a:cubicBezTo>
                <a:cubicBezTo>
                  <a:pt x="1778857" y="1812437"/>
                  <a:pt x="1793664" y="1797555"/>
                  <a:pt x="1811867" y="1788454"/>
                </a:cubicBezTo>
                <a:cubicBezTo>
                  <a:pt x="1823156" y="1782810"/>
                  <a:pt x="1834132" y="1776493"/>
                  <a:pt x="1845733" y="1771521"/>
                </a:cubicBezTo>
                <a:cubicBezTo>
                  <a:pt x="1853936" y="1768005"/>
                  <a:pt x="1862777" y="1766188"/>
                  <a:pt x="1871133" y="1763054"/>
                </a:cubicBezTo>
                <a:cubicBezTo>
                  <a:pt x="1885364" y="1757718"/>
                  <a:pt x="1899579" y="1752294"/>
                  <a:pt x="1913467" y="1746121"/>
                </a:cubicBezTo>
                <a:cubicBezTo>
                  <a:pt x="1925000" y="1740995"/>
                  <a:pt x="1936375" y="1735450"/>
                  <a:pt x="1947333" y="1729188"/>
                </a:cubicBezTo>
                <a:cubicBezTo>
                  <a:pt x="1956168" y="1724139"/>
                  <a:pt x="1963631" y="1716805"/>
                  <a:pt x="1972733" y="1712254"/>
                </a:cubicBezTo>
                <a:cubicBezTo>
                  <a:pt x="1980715" y="1708263"/>
                  <a:pt x="1989930" y="1707304"/>
                  <a:pt x="1998133" y="1703788"/>
                </a:cubicBezTo>
                <a:cubicBezTo>
                  <a:pt x="2071369" y="1672401"/>
                  <a:pt x="1997833" y="1698242"/>
                  <a:pt x="2057400" y="1678388"/>
                </a:cubicBezTo>
                <a:cubicBezTo>
                  <a:pt x="2100303" y="1635483"/>
                  <a:pt x="2044780" y="1685959"/>
                  <a:pt x="2099733" y="1652988"/>
                </a:cubicBezTo>
                <a:cubicBezTo>
                  <a:pt x="2106578" y="1648881"/>
                  <a:pt x="2110433" y="1641041"/>
                  <a:pt x="2116667" y="1636054"/>
                </a:cubicBezTo>
                <a:cubicBezTo>
                  <a:pt x="2159969" y="1601412"/>
                  <a:pt x="2123786" y="1636953"/>
                  <a:pt x="2175933" y="1602188"/>
                </a:cubicBezTo>
                <a:cubicBezTo>
                  <a:pt x="2190294" y="1592614"/>
                  <a:pt x="2210263" y="1560992"/>
                  <a:pt x="2218267" y="1551388"/>
                </a:cubicBezTo>
                <a:cubicBezTo>
                  <a:pt x="2223377" y="1545256"/>
                  <a:pt x="2230213" y="1540687"/>
                  <a:pt x="2235200" y="1534454"/>
                </a:cubicBezTo>
                <a:cubicBezTo>
                  <a:pt x="2241557" y="1526508"/>
                  <a:pt x="2245776" y="1517000"/>
                  <a:pt x="2252133" y="1509054"/>
                </a:cubicBezTo>
                <a:cubicBezTo>
                  <a:pt x="2257120" y="1502821"/>
                  <a:pt x="2264277" y="1498507"/>
                  <a:pt x="2269067" y="1492121"/>
                </a:cubicBezTo>
                <a:cubicBezTo>
                  <a:pt x="2281278" y="1475840"/>
                  <a:pt x="2288543" y="1455711"/>
                  <a:pt x="2302933" y="1441321"/>
                </a:cubicBezTo>
                <a:cubicBezTo>
                  <a:pt x="2335528" y="1408726"/>
                  <a:pt x="2321691" y="1425884"/>
                  <a:pt x="2345267" y="1390521"/>
                </a:cubicBezTo>
                <a:cubicBezTo>
                  <a:pt x="2358781" y="1349975"/>
                  <a:pt x="2347422" y="1371432"/>
                  <a:pt x="2387600" y="1331254"/>
                </a:cubicBezTo>
                <a:cubicBezTo>
                  <a:pt x="2393244" y="1319965"/>
                  <a:pt x="2399561" y="1308989"/>
                  <a:pt x="2404533" y="1297388"/>
                </a:cubicBezTo>
                <a:cubicBezTo>
                  <a:pt x="2408049" y="1289185"/>
                  <a:pt x="2409009" y="1279970"/>
                  <a:pt x="2413000" y="1271988"/>
                </a:cubicBezTo>
                <a:cubicBezTo>
                  <a:pt x="2417551" y="1262887"/>
                  <a:pt x="2425382" y="1255689"/>
                  <a:pt x="2429933" y="1246588"/>
                </a:cubicBezTo>
                <a:cubicBezTo>
                  <a:pt x="2451915" y="1202624"/>
                  <a:pt x="2422259" y="1237330"/>
                  <a:pt x="2455333" y="1204254"/>
                </a:cubicBezTo>
                <a:cubicBezTo>
                  <a:pt x="2464156" y="1177786"/>
                  <a:pt x="2472713" y="1144689"/>
                  <a:pt x="2497667" y="1128054"/>
                </a:cubicBezTo>
                <a:lnTo>
                  <a:pt x="2523067" y="1111121"/>
                </a:lnTo>
                <a:cubicBezTo>
                  <a:pt x="2552096" y="1067576"/>
                  <a:pt x="2525081" y="1101043"/>
                  <a:pt x="2565400" y="1068788"/>
                </a:cubicBezTo>
                <a:cubicBezTo>
                  <a:pt x="2598606" y="1042222"/>
                  <a:pt x="2563621" y="1058091"/>
                  <a:pt x="2607733" y="1043388"/>
                </a:cubicBezTo>
                <a:cubicBezTo>
                  <a:pt x="2640810" y="1010311"/>
                  <a:pt x="2606101" y="1039971"/>
                  <a:pt x="2650067" y="1017988"/>
                </a:cubicBezTo>
                <a:cubicBezTo>
                  <a:pt x="2715718" y="985162"/>
                  <a:pt x="2637024" y="1013867"/>
                  <a:pt x="2700867" y="992588"/>
                </a:cubicBezTo>
                <a:cubicBezTo>
                  <a:pt x="2706511" y="986943"/>
                  <a:pt x="2710660" y="979224"/>
                  <a:pt x="2717800" y="975654"/>
                </a:cubicBezTo>
                <a:cubicBezTo>
                  <a:pt x="2733765" y="967671"/>
                  <a:pt x="2751667" y="964365"/>
                  <a:pt x="2768600" y="958721"/>
                </a:cubicBezTo>
                <a:lnTo>
                  <a:pt x="2819400" y="941788"/>
                </a:lnTo>
                <a:lnTo>
                  <a:pt x="2844800" y="933321"/>
                </a:lnTo>
                <a:cubicBezTo>
                  <a:pt x="2853267" y="930499"/>
                  <a:pt x="2861365" y="926116"/>
                  <a:pt x="2870200" y="924854"/>
                </a:cubicBezTo>
                <a:cubicBezTo>
                  <a:pt x="2889956" y="922032"/>
                  <a:pt x="2909833" y="919958"/>
                  <a:pt x="2929467" y="916388"/>
                </a:cubicBezTo>
                <a:cubicBezTo>
                  <a:pt x="2940915" y="914306"/>
                  <a:pt x="2963333" y="907921"/>
                  <a:pt x="2963333" y="907921"/>
                </a:cubicBezTo>
              </a:path>
            </a:pathLst>
          </a:custGeom>
          <a:solidFill>
            <a:srgbClr val="00AE00"/>
          </a:solidFill>
          <a:ln w="12700">
            <a:solidFill>
              <a:schemeClr val="tx1"/>
            </a:solidFill>
            <a:round/>
            <a:headEnd/>
            <a:tailEnd/>
          </a:ln>
        </p:spPr>
        <p:txBody>
          <a:bodyPr>
            <a:prstTxWarp prst="textNoShape">
              <a:avLst/>
            </a:prstTxWarp>
          </a:bodyPr>
          <a:lstStyle/>
          <a:p>
            <a:endParaRPr lang="en-US"/>
          </a:p>
        </p:txBody>
      </p:sp>
      <p:sp>
        <p:nvSpPr>
          <p:cNvPr id="46083" name="Freeform 6"/>
          <p:cNvSpPr>
            <a:spLocks noChangeArrowheads="1"/>
          </p:cNvSpPr>
          <p:nvPr/>
        </p:nvSpPr>
        <p:spPr bwMode="auto">
          <a:xfrm>
            <a:off x="1938338" y="3149600"/>
            <a:ext cx="2879725" cy="152400"/>
          </a:xfrm>
          <a:custGeom>
            <a:avLst/>
            <a:gdLst>
              <a:gd name="T0" fmla="*/ 2902053 w 2878666"/>
              <a:gd name="T1" fmla="*/ 93133 h 152400"/>
              <a:gd name="T2" fmla="*/ 2663062 w 2878666"/>
              <a:gd name="T3" fmla="*/ 76200 h 152400"/>
              <a:gd name="T4" fmla="*/ 2620384 w 2878666"/>
              <a:gd name="T5" fmla="*/ 67733 h 152400"/>
              <a:gd name="T6" fmla="*/ 2483815 w 2878666"/>
              <a:gd name="T7" fmla="*/ 59267 h 152400"/>
              <a:gd name="T8" fmla="*/ 2406999 w 2878666"/>
              <a:gd name="T9" fmla="*/ 42333 h 152400"/>
              <a:gd name="T10" fmla="*/ 2355785 w 2878666"/>
              <a:gd name="T11" fmla="*/ 25400 h 152400"/>
              <a:gd name="T12" fmla="*/ 2202149 w 2878666"/>
              <a:gd name="T13" fmla="*/ 16933 h 152400"/>
              <a:gd name="T14" fmla="*/ 1519310 w 2878666"/>
              <a:gd name="T15" fmla="*/ 16933 h 152400"/>
              <a:gd name="T16" fmla="*/ 1442491 w 2878666"/>
              <a:gd name="T17" fmla="*/ 8467 h 152400"/>
              <a:gd name="T18" fmla="*/ 1322995 w 2878666"/>
              <a:gd name="T19" fmla="*/ 0 h 152400"/>
              <a:gd name="T20" fmla="*/ 614553 w 2878666"/>
              <a:gd name="T21" fmla="*/ 8467 h 152400"/>
              <a:gd name="T22" fmla="*/ 495057 w 2878666"/>
              <a:gd name="T23" fmla="*/ 25400 h 152400"/>
              <a:gd name="T24" fmla="*/ 409703 w 2878666"/>
              <a:gd name="T25" fmla="*/ 33867 h 152400"/>
              <a:gd name="T26" fmla="*/ 324347 w 2878666"/>
              <a:gd name="T27" fmla="*/ 59267 h 152400"/>
              <a:gd name="T28" fmla="*/ 264600 w 2878666"/>
              <a:gd name="T29" fmla="*/ 67733 h 152400"/>
              <a:gd name="T30" fmla="*/ 230456 w 2878666"/>
              <a:gd name="T31" fmla="*/ 76200 h 152400"/>
              <a:gd name="T32" fmla="*/ 153632 w 2878666"/>
              <a:gd name="T33" fmla="*/ 93133 h 152400"/>
              <a:gd name="T34" fmla="*/ 110967 w 2878666"/>
              <a:gd name="T35" fmla="*/ 110067 h 152400"/>
              <a:gd name="T36" fmla="*/ 34142 w 2878666"/>
              <a:gd name="T37" fmla="*/ 135467 h 152400"/>
              <a:gd name="T38" fmla="*/ 0 w 2878666"/>
              <a:gd name="T39" fmla="*/ 152400 h 1524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878666"/>
              <a:gd name="T61" fmla="*/ 0 h 152400"/>
              <a:gd name="T62" fmla="*/ 2878666 w 2878666"/>
              <a:gd name="T63" fmla="*/ 152400 h 15240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878666" h="152400">
                <a:moveTo>
                  <a:pt x="2878666" y="93133"/>
                </a:moveTo>
                <a:cubicBezTo>
                  <a:pt x="2830777" y="90140"/>
                  <a:pt x="2697027" y="82721"/>
                  <a:pt x="2641600" y="76200"/>
                </a:cubicBezTo>
                <a:cubicBezTo>
                  <a:pt x="2627308" y="74519"/>
                  <a:pt x="2613592" y="69097"/>
                  <a:pt x="2599266" y="67733"/>
                </a:cubicBezTo>
                <a:cubicBezTo>
                  <a:pt x="2554226" y="63444"/>
                  <a:pt x="2508955" y="62089"/>
                  <a:pt x="2463800" y="59267"/>
                </a:cubicBezTo>
                <a:cubicBezTo>
                  <a:pt x="2391135" y="35044"/>
                  <a:pt x="2506792" y="72131"/>
                  <a:pt x="2387600" y="42333"/>
                </a:cubicBezTo>
                <a:cubicBezTo>
                  <a:pt x="2370284" y="38004"/>
                  <a:pt x="2354622" y="26390"/>
                  <a:pt x="2336800" y="25400"/>
                </a:cubicBezTo>
                <a:lnTo>
                  <a:pt x="2184400" y="16933"/>
                </a:lnTo>
                <a:cubicBezTo>
                  <a:pt x="1850727" y="27697"/>
                  <a:pt x="1903517" y="30603"/>
                  <a:pt x="1507066" y="16933"/>
                </a:cubicBezTo>
                <a:cubicBezTo>
                  <a:pt x="1481525" y="16052"/>
                  <a:pt x="1456326" y="10681"/>
                  <a:pt x="1430866" y="8467"/>
                </a:cubicBezTo>
                <a:cubicBezTo>
                  <a:pt x="1391403" y="5036"/>
                  <a:pt x="1351844" y="2822"/>
                  <a:pt x="1312333" y="0"/>
                </a:cubicBezTo>
                <a:lnTo>
                  <a:pt x="609600" y="8467"/>
                </a:lnTo>
                <a:cubicBezTo>
                  <a:pt x="570324" y="9330"/>
                  <a:pt x="529987" y="20535"/>
                  <a:pt x="491066" y="25400"/>
                </a:cubicBezTo>
                <a:cubicBezTo>
                  <a:pt x="462922" y="28918"/>
                  <a:pt x="434622" y="31045"/>
                  <a:pt x="406400" y="33867"/>
                </a:cubicBezTo>
                <a:cubicBezTo>
                  <a:pt x="379897" y="42701"/>
                  <a:pt x="349879" y="54150"/>
                  <a:pt x="321733" y="59267"/>
                </a:cubicBezTo>
                <a:cubicBezTo>
                  <a:pt x="302099" y="62837"/>
                  <a:pt x="282100" y="64163"/>
                  <a:pt x="262466" y="67733"/>
                </a:cubicBezTo>
                <a:cubicBezTo>
                  <a:pt x="251018" y="69815"/>
                  <a:pt x="239959" y="73676"/>
                  <a:pt x="228600" y="76200"/>
                </a:cubicBezTo>
                <a:cubicBezTo>
                  <a:pt x="208478" y="80672"/>
                  <a:pt x="173041" y="86253"/>
                  <a:pt x="152400" y="93133"/>
                </a:cubicBezTo>
                <a:cubicBezTo>
                  <a:pt x="137982" y="97939"/>
                  <a:pt x="124349" y="104873"/>
                  <a:pt x="110066" y="110067"/>
                </a:cubicBezTo>
                <a:cubicBezTo>
                  <a:pt x="84904" y="119217"/>
                  <a:pt x="59266" y="127000"/>
                  <a:pt x="33866" y="135467"/>
                </a:cubicBezTo>
                <a:cubicBezTo>
                  <a:pt x="4679" y="145196"/>
                  <a:pt x="14777" y="137622"/>
                  <a:pt x="0" y="152400"/>
                </a:cubicBezTo>
              </a:path>
            </a:pathLst>
          </a:custGeom>
          <a:noFill/>
          <a:ln w="12700">
            <a:solidFill>
              <a:schemeClr val="tx1"/>
            </a:solidFill>
            <a:round/>
            <a:headEnd/>
            <a:tailEnd/>
          </a:ln>
        </p:spPr>
        <p:txBody>
          <a:bodyPr>
            <a:prstTxWarp prst="textNoShape">
              <a:avLst/>
            </a:prstTxWarp>
          </a:bodyPr>
          <a:lstStyle/>
          <a:p>
            <a:endParaRPr lang="en-US"/>
          </a:p>
        </p:txBody>
      </p:sp>
      <p:sp>
        <p:nvSpPr>
          <p:cNvPr id="46084" name="Freeform 7"/>
          <p:cNvSpPr>
            <a:spLocks noChangeArrowheads="1"/>
          </p:cNvSpPr>
          <p:nvPr/>
        </p:nvSpPr>
        <p:spPr bwMode="auto">
          <a:xfrm>
            <a:off x="1887538" y="3175000"/>
            <a:ext cx="1549400" cy="922338"/>
          </a:xfrm>
          <a:custGeom>
            <a:avLst/>
            <a:gdLst>
              <a:gd name="T0" fmla="*/ 1549400 w 1549400"/>
              <a:gd name="T1" fmla="*/ 0 h 922867"/>
              <a:gd name="T2" fmla="*/ 1464733 w 1549400"/>
              <a:gd name="T3" fmla="*/ 41805 h 922867"/>
              <a:gd name="T4" fmla="*/ 1422400 w 1549400"/>
              <a:gd name="T5" fmla="*/ 66882 h 922867"/>
              <a:gd name="T6" fmla="*/ 1397000 w 1549400"/>
              <a:gd name="T7" fmla="*/ 83609 h 922867"/>
              <a:gd name="T8" fmla="*/ 1346200 w 1549400"/>
              <a:gd name="T9" fmla="*/ 108686 h 922867"/>
              <a:gd name="T10" fmla="*/ 1270000 w 1549400"/>
              <a:gd name="T11" fmla="*/ 167210 h 922867"/>
              <a:gd name="T12" fmla="*/ 1244600 w 1549400"/>
              <a:gd name="T13" fmla="*/ 183931 h 922867"/>
              <a:gd name="T14" fmla="*/ 1219200 w 1549400"/>
              <a:gd name="T15" fmla="*/ 209015 h 922867"/>
              <a:gd name="T16" fmla="*/ 1185333 w 1549400"/>
              <a:gd name="T17" fmla="*/ 217373 h 922867"/>
              <a:gd name="T18" fmla="*/ 1134533 w 1549400"/>
              <a:gd name="T19" fmla="*/ 242455 h 922867"/>
              <a:gd name="T20" fmla="*/ 1109133 w 1549400"/>
              <a:gd name="T21" fmla="*/ 259177 h 922867"/>
              <a:gd name="T22" fmla="*/ 1083733 w 1549400"/>
              <a:gd name="T23" fmla="*/ 267536 h 922867"/>
              <a:gd name="T24" fmla="*/ 1032933 w 1549400"/>
              <a:gd name="T25" fmla="*/ 292618 h 922867"/>
              <a:gd name="T26" fmla="*/ 1007533 w 1549400"/>
              <a:gd name="T27" fmla="*/ 309340 h 922867"/>
              <a:gd name="T28" fmla="*/ 973666 w 1549400"/>
              <a:gd name="T29" fmla="*/ 317701 h 922867"/>
              <a:gd name="T30" fmla="*/ 880533 w 1549400"/>
              <a:gd name="T31" fmla="*/ 351142 h 922867"/>
              <a:gd name="T32" fmla="*/ 829733 w 1549400"/>
              <a:gd name="T33" fmla="*/ 367864 h 922867"/>
              <a:gd name="T34" fmla="*/ 804333 w 1549400"/>
              <a:gd name="T35" fmla="*/ 376225 h 922867"/>
              <a:gd name="T36" fmla="*/ 728133 w 1549400"/>
              <a:gd name="T37" fmla="*/ 401306 h 922867"/>
              <a:gd name="T38" fmla="*/ 643466 w 1549400"/>
              <a:gd name="T39" fmla="*/ 418026 h 922867"/>
              <a:gd name="T40" fmla="*/ 567266 w 1549400"/>
              <a:gd name="T41" fmla="*/ 443109 h 922867"/>
              <a:gd name="T42" fmla="*/ 541866 w 1549400"/>
              <a:gd name="T43" fmla="*/ 451469 h 922867"/>
              <a:gd name="T44" fmla="*/ 448733 w 1549400"/>
              <a:gd name="T45" fmla="*/ 468189 h 922867"/>
              <a:gd name="T46" fmla="*/ 423333 w 1549400"/>
              <a:gd name="T47" fmla="*/ 476551 h 922867"/>
              <a:gd name="T48" fmla="*/ 381000 w 1549400"/>
              <a:gd name="T49" fmla="*/ 493271 h 922867"/>
              <a:gd name="T50" fmla="*/ 321733 w 1549400"/>
              <a:gd name="T51" fmla="*/ 509991 h 922867"/>
              <a:gd name="T52" fmla="*/ 296333 w 1549400"/>
              <a:gd name="T53" fmla="*/ 526715 h 922867"/>
              <a:gd name="T54" fmla="*/ 262466 w 1549400"/>
              <a:gd name="T55" fmla="*/ 535076 h 922867"/>
              <a:gd name="T56" fmla="*/ 211666 w 1549400"/>
              <a:gd name="T57" fmla="*/ 551796 h 922867"/>
              <a:gd name="T58" fmla="*/ 186266 w 1549400"/>
              <a:gd name="T59" fmla="*/ 576878 h 922867"/>
              <a:gd name="T60" fmla="*/ 135466 w 1549400"/>
              <a:gd name="T61" fmla="*/ 660483 h 922867"/>
              <a:gd name="T62" fmla="*/ 127000 w 1549400"/>
              <a:gd name="T63" fmla="*/ 685564 h 922867"/>
              <a:gd name="T64" fmla="*/ 110066 w 1549400"/>
              <a:gd name="T65" fmla="*/ 719006 h 922867"/>
              <a:gd name="T66" fmla="*/ 93133 w 1549400"/>
              <a:gd name="T67" fmla="*/ 769171 h 922867"/>
              <a:gd name="T68" fmla="*/ 76200 w 1549400"/>
              <a:gd name="T69" fmla="*/ 819332 h 922867"/>
              <a:gd name="T70" fmla="*/ 67733 w 1549400"/>
              <a:gd name="T71" fmla="*/ 844414 h 922867"/>
              <a:gd name="T72" fmla="*/ 0 w 1549400"/>
              <a:gd name="T73" fmla="*/ 911299 h 9228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49400"/>
              <a:gd name="T112" fmla="*/ 0 h 922867"/>
              <a:gd name="T113" fmla="*/ 1549400 w 1549400"/>
              <a:gd name="T114" fmla="*/ 922867 h 92286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49400" h="922867">
                <a:moveTo>
                  <a:pt x="1549400" y="0"/>
                </a:moveTo>
                <a:cubicBezTo>
                  <a:pt x="1510381" y="15607"/>
                  <a:pt x="1499965" y="17167"/>
                  <a:pt x="1464733" y="42333"/>
                </a:cubicBezTo>
                <a:cubicBezTo>
                  <a:pt x="1424057" y="71388"/>
                  <a:pt x="1474863" y="50247"/>
                  <a:pt x="1422400" y="67733"/>
                </a:cubicBezTo>
                <a:cubicBezTo>
                  <a:pt x="1413933" y="73378"/>
                  <a:pt x="1405895" y="79725"/>
                  <a:pt x="1397000" y="84667"/>
                </a:cubicBezTo>
                <a:cubicBezTo>
                  <a:pt x="1380450" y="93861"/>
                  <a:pt x="1361952" y="99565"/>
                  <a:pt x="1346200" y="110067"/>
                </a:cubicBezTo>
                <a:cubicBezTo>
                  <a:pt x="1319426" y="127916"/>
                  <a:pt x="1296774" y="151483"/>
                  <a:pt x="1270000" y="169333"/>
                </a:cubicBezTo>
                <a:cubicBezTo>
                  <a:pt x="1261533" y="174978"/>
                  <a:pt x="1252417" y="179753"/>
                  <a:pt x="1244600" y="186267"/>
                </a:cubicBezTo>
                <a:cubicBezTo>
                  <a:pt x="1235402" y="193932"/>
                  <a:pt x="1229596" y="205727"/>
                  <a:pt x="1219200" y="211667"/>
                </a:cubicBezTo>
                <a:cubicBezTo>
                  <a:pt x="1209097" y="217440"/>
                  <a:pt x="1196622" y="217311"/>
                  <a:pt x="1185333" y="220133"/>
                </a:cubicBezTo>
                <a:cubicBezTo>
                  <a:pt x="1151252" y="254216"/>
                  <a:pt x="1189148" y="222127"/>
                  <a:pt x="1134533" y="245533"/>
                </a:cubicBezTo>
                <a:cubicBezTo>
                  <a:pt x="1125180" y="249541"/>
                  <a:pt x="1118235" y="257916"/>
                  <a:pt x="1109133" y="262467"/>
                </a:cubicBezTo>
                <a:cubicBezTo>
                  <a:pt x="1101151" y="266458"/>
                  <a:pt x="1092200" y="268111"/>
                  <a:pt x="1083733" y="270933"/>
                </a:cubicBezTo>
                <a:cubicBezTo>
                  <a:pt x="1049652" y="305016"/>
                  <a:pt x="1087548" y="272927"/>
                  <a:pt x="1032933" y="296333"/>
                </a:cubicBezTo>
                <a:cubicBezTo>
                  <a:pt x="1023580" y="300341"/>
                  <a:pt x="1016886" y="309259"/>
                  <a:pt x="1007533" y="313267"/>
                </a:cubicBezTo>
                <a:cubicBezTo>
                  <a:pt x="996837" y="317851"/>
                  <a:pt x="984812" y="318389"/>
                  <a:pt x="973666" y="321733"/>
                </a:cubicBezTo>
                <a:cubicBezTo>
                  <a:pt x="903090" y="342906"/>
                  <a:pt x="944001" y="332521"/>
                  <a:pt x="880533" y="355600"/>
                </a:cubicBezTo>
                <a:cubicBezTo>
                  <a:pt x="863758" y="361700"/>
                  <a:pt x="846666" y="366889"/>
                  <a:pt x="829733" y="372533"/>
                </a:cubicBezTo>
                <a:cubicBezTo>
                  <a:pt x="821266" y="375355"/>
                  <a:pt x="812619" y="377685"/>
                  <a:pt x="804333" y="381000"/>
                </a:cubicBezTo>
                <a:cubicBezTo>
                  <a:pt x="763408" y="397370"/>
                  <a:pt x="767393" y="397987"/>
                  <a:pt x="728133" y="406400"/>
                </a:cubicBezTo>
                <a:cubicBezTo>
                  <a:pt x="699991" y="412430"/>
                  <a:pt x="643466" y="423333"/>
                  <a:pt x="643466" y="423333"/>
                </a:cubicBezTo>
                <a:cubicBezTo>
                  <a:pt x="570484" y="452527"/>
                  <a:pt x="631071" y="430503"/>
                  <a:pt x="567266" y="448733"/>
                </a:cubicBezTo>
                <a:cubicBezTo>
                  <a:pt x="558685" y="451185"/>
                  <a:pt x="550524" y="455035"/>
                  <a:pt x="541866" y="457200"/>
                </a:cubicBezTo>
                <a:cubicBezTo>
                  <a:pt x="518190" y="463119"/>
                  <a:pt x="471390" y="470357"/>
                  <a:pt x="448733" y="474133"/>
                </a:cubicBezTo>
                <a:cubicBezTo>
                  <a:pt x="440266" y="476955"/>
                  <a:pt x="431689" y="479466"/>
                  <a:pt x="423333" y="482600"/>
                </a:cubicBezTo>
                <a:cubicBezTo>
                  <a:pt x="409103" y="487936"/>
                  <a:pt x="395418" y="494727"/>
                  <a:pt x="381000" y="499533"/>
                </a:cubicBezTo>
                <a:cubicBezTo>
                  <a:pt x="364722" y="504959"/>
                  <a:pt x="338042" y="508313"/>
                  <a:pt x="321733" y="516467"/>
                </a:cubicBezTo>
                <a:cubicBezTo>
                  <a:pt x="312632" y="521018"/>
                  <a:pt x="305686" y="529392"/>
                  <a:pt x="296333" y="533400"/>
                </a:cubicBezTo>
                <a:cubicBezTo>
                  <a:pt x="285637" y="537984"/>
                  <a:pt x="273612" y="538523"/>
                  <a:pt x="262466" y="541867"/>
                </a:cubicBezTo>
                <a:cubicBezTo>
                  <a:pt x="245369" y="546996"/>
                  <a:pt x="211666" y="558800"/>
                  <a:pt x="211666" y="558800"/>
                </a:cubicBezTo>
                <a:cubicBezTo>
                  <a:pt x="203199" y="567267"/>
                  <a:pt x="193617" y="574749"/>
                  <a:pt x="186266" y="584200"/>
                </a:cubicBezTo>
                <a:cubicBezTo>
                  <a:pt x="167119" y="608818"/>
                  <a:pt x="148031" y="639548"/>
                  <a:pt x="135466" y="668867"/>
                </a:cubicBezTo>
                <a:cubicBezTo>
                  <a:pt x="131950" y="677070"/>
                  <a:pt x="130516" y="686064"/>
                  <a:pt x="127000" y="694267"/>
                </a:cubicBezTo>
                <a:cubicBezTo>
                  <a:pt x="122028" y="705868"/>
                  <a:pt x="114753" y="716414"/>
                  <a:pt x="110066" y="728133"/>
                </a:cubicBezTo>
                <a:cubicBezTo>
                  <a:pt x="103437" y="744706"/>
                  <a:pt x="98777" y="762000"/>
                  <a:pt x="93133" y="778933"/>
                </a:cubicBezTo>
                <a:lnTo>
                  <a:pt x="76200" y="829733"/>
                </a:lnTo>
                <a:cubicBezTo>
                  <a:pt x="73378" y="838200"/>
                  <a:pt x="74044" y="848822"/>
                  <a:pt x="67733" y="855133"/>
                </a:cubicBezTo>
                <a:lnTo>
                  <a:pt x="0" y="922867"/>
                </a:lnTo>
              </a:path>
            </a:pathLst>
          </a:custGeom>
          <a:noFill/>
          <a:ln w="12700">
            <a:solidFill>
              <a:schemeClr val="tx1"/>
            </a:solidFill>
            <a:round/>
            <a:headEnd/>
            <a:tailEnd/>
          </a:ln>
        </p:spPr>
        <p:txBody>
          <a:bodyPr>
            <a:prstTxWarp prst="textNoShape">
              <a:avLst/>
            </a:prstTxWarp>
          </a:bodyPr>
          <a:lstStyle/>
          <a:p>
            <a:endParaRPr lang="en-US"/>
          </a:p>
        </p:txBody>
      </p:sp>
      <p:sp>
        <p:nvSpPr>
          <p:cNvPr id="46085" name="Freeform 8"/>
          <p:cNvSpPr>
            <a:spLocks noChangeArrowheads="1"/>
          </p:cNvSpPr>
          <p:nvPr/>
        </p:nvSpPr>
        <p:spPr bwMode="auto">
          <a:xfrm>
            <a:off x="2014538" y="2328863"/>
            <a:ext cx="1058862" cy="803275"/>
          </a:xfrm>
          <a:custGeom>
            <a:avLst/>
            <a:gdLst>
              <a:gd name="T0" fmla="*/ 1070033 w 1058333"/>
              <a:gd name="T1" fmla="*/ 781355 h 804334"/>
              <a:gd name="T2" fmla="*/ 1052913 w 1058333"/>
              <a:gd name="T3" fmla="*/ 707332 h 804334"/>
              <a:gd name="T4" fmla="*/ 1035789 w 1058333"/>
              <a:gd name="T5" fmla="*/ 666208 h 804334"/>
              <a:gd name="T6" fmla="*/ 1027230 w 1058333"/>
              <a:gd name="T7" fmla="*/ 616859 h 804334"/>
              <a:gd name="T8" fmla="*/ 1010110 w 1058333"/>
              <a:gd name="T9" fmla="*/ 559289 h 804334"/>
              <a:gd name="T10" fmla="*/ 1001549 w 1058333"/>
              <a:gd name="T11" fmla="*/ 526386 h 804334"/>
              <a:gd name="T12" fmla="*/ 950189 w 1058333"/>
              <a:gd name="T13" fmla="*/ 435915 h 804334"/>
              <a:gd name="T14" fmla="*/ 924507 w 1058333"/>
              <a:gd name="T15" fmla="*/ 403015 h 804334"/>
              <a:gd name="T16" fmla="*/ 898827 w 1058333"/>
              <a:gd name="T17" fmla="*/ 386566 h 804334"/>
              <a:gd name="T18" fmla="*/ 856025 w 1058333"/>
              <a:gd name="T19" fmla="*/ 345442 h 804334"/>
              <a:gd name="T20" fmla="*/ 796106 w 1058333"/>
              <a:gd name="T21" fmla="*/ 312542 h 804334"/>
              <a:gd name="T22" fmla="*/ 770424 w 1058333"/>
              <a:gd name="T23" fmla="*/ 296093 h 804334"/>
              <a:gd name="T24" fmla="*/ 676260 w 1058333"/>
              <a:gd name="T25" fmla="*/ 271418 h 804334"/>
              <a:gd name="T26" fmla="*/ 231125 w 1058333"/>
              <a:gd name="T27" fmla="*/ 263194 h 804334"/>
              <a:gd name="T28" fmla="*/ 171204 w 1058333"/>
              <a:gd name="T29" fmla="*/ 254969 h 804334"/>
              <a:gd name="T30" fmla="*/ 111280 w 1058333"/>
              <a:gd name="T31" fmla="*/ 238520 h 804334"/>
              <a:gd name="T32" fmla="*/ 94167 w 1058333"/>
              <a:gd name="T33" fmla="*/ 213845 h 804334"/>
              <a:gd name="T34" fmla="*/ 77036 w 1058333"/>
              <a:gd name="T35" fmla="*/ 131598 h 804334"/>
              <a:gd name="T36" fmla="*/ 59926 w 1058333"/>
              <a:gd name="T37" fmla="*/ 57573 h 804334"/>
              <a:gd name="T38" fmla="*/ 17121 w 1058333"/>
              <a:gd name="T39" fmla="*/ 0 h 804334"/>
              <a:gd name="T40" fmla="*/ 0 w 1058333"/>
              <a:gd name="T41" fmla="*/ 0 h 8043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58333"/>
              <a:gd name="T64" fmla="*/ 0 h 804334"/>
              <a:gd name="T65" fmla="*/ 1058333 w 1058333"/>
              <a:gd name="T66" fmla="*/ 804334 h 8043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58333" h="804334">
                <a:moveTo>
                  <a:pt x="1058333" y="804334"/>
                </a:moveTo>
                <a:cubicBezTo>
                  <a:pt x="1052689" y="778934"/>
                  <a:pt x="1048548" y="753152"/>
                  <a:pt x="1041400" y="728134"/>
                </a:cubicBezTo>
                <a:cubicBezTo>
                  <a:pt x="1037225" y="713520"/>
                  <a:pt x="1028465" y="700463"/>
                  <a:pt x="1024466" y="685800"/>
                </a:cubicBezTo>
                <a:cubicBezTo>
                  <a:pt x="1019949" y="669238"/>
                  <a:pt x="1019367" y="651834"/>
                  <a:pt x="1016000" y="635000"/>
                </a:cubicBezTo>
                <a:cubicBezTo>
                  <a:pt x="1007177" y="590884"/>
                  <a:pt x="1009826" y="613393"/>
                  <a:pt x="999066" y="575734"/>
                </a:cubicBezTo>
                <a:cubicBezTo>
                  <a:pt x="995869" y="564545"/>
                  <a:pt x="995075" y="552608"/>
                  <a:pt x="990600" y="541867"/>
                </a:cubicBezTo>
                <a:cubicBezTo>
                  <a:pt x="975226" y="504969"/>
                  <a:pt x="961446" y="479038"/>
                  <a:pt x="939800" y="448734"/>
                </a:cubicBezTo>
                <a:cubicBezTo>
                  <a:pt x="931598" y="437251"/>
                  <a:pt x="924378" y="424845"/>
                  <a:pt x="914400" y="414867"/>
                </a:cubicBezTo>
                <a:cubicBezTo>
                  <a:pt x="907205" y="407672"/>
                  <a:pt x="896658" y="404635"/>
                  <a:pt x="889000" y="397934"/>
                </a:cubicBezTo>
                <a:cubicBezTo>
                  <a:pt x="873981" y="384793"/>
                  <a:pt x="863271" y="366670"/>
                  <a:pt x="846666" y="355600"/>
                </a:cubicBezTo>
                <a:cubicBezTo>
                  <a:pt x="784772" y="314338"/>
                  <a:pt x="862607" y="364710"/>
                  <a:pt x="787400" y="321734"/>
                </a:cubicBezTo>
                <a:cubicBezTo>
                  <a:pt x="778565" y="316685"/>
                  <a:pt x="771299" y="308933"/>
                  <a:pt x="762000" y="304800"/>
                </a:cubicBezTo>
                <a:cubicBezTo>
                  <a:pt x="744943" y="297219"/>
                  <a:pt x="690491" y="280159"/>
                  <a:pt x="668866" y="279400"/>
                </a:cubicBezTo>
                <a:cubicBezTo>
                  <a:pt x="522174" y="274253"/>
                  <a:pt x="375355" y="273756"/>
                  <a:pt x="228600" y="270934"/>
                </a:cubicBezTo>
                <a:cubicBezTo>
                  <a:pt x="208844" y="268112"/>
                  <a:pt x="188967" y="266037"/>
                  <a:pt x="169333" y="262467"/>
                </a:cubicBezTo>
                <a:cubicBezTo>
                  <a:pt x="145949" y="258215"/>
                  <a:pt x="131825" y="252787"/>
                  <a:pt x="110066" y="245534"/>
                </a:cubicBezTo>
                <a:cubicBezTo>
                  <a:pt x="104422" y="237067"/>
                  <a:pt x="97684" y="229235"/>
                  <a:pt x="93133" y="220134"/>
                </a:cubicBezTo>
                <a:cubicBezTo>
                  <a:pt x="80961" y="195790"/>
                  <a:pt x="80101" y="158875"/>
                  <a:pt x="76200" y="135467"/>
                </a:cubicBezTo>
                <a:cubicBezTo>
                  <a:pt x="72708" y="114515"/>
                  <a:pt x="65355" y="80579"/>
                  <a:pt x="59266" y="59267"/>
                </a:cubicBezTo>
                <a:cubicBezTo>
                  <a:pt x="54099" y="41181"/>
                  <a:pt x="42179" y="0"/>
                  <a:pt x="16933" y="0"/>
                </a:cubicBezTo>
                <a:lnTo>
                  <a:pt x="0" y="0"/>
                </a:lnTo>
              </a:path>
            </a:pathLst>
          </a:custGeom>
          <a:noFill/>
          <a:ln w="12700">
            <a:solidFill>
              <a:schemeClr val="tx1"/>
            </a:solidFill>
            <a:round/>
            <a:headEnd/>
            <a:tailEnd/>
          </a:ln>
        </p:spPr>
        <p:txBody>
          <a:bodyPr>
            <a:prstTxWarp prst="textNoShape">
              <a:avLst/>
            </a:prstTxWarp>
          </a:bodyPr>
          <a:lstStyle/>
          <a:p>
            <a:endParaRPr lang="en-US"/>
          </a:p>
        </p:txBody>
      </p:sp>
      <p:sp>
        <p:nvSpPr>
          <p:cNvPr id="46086" name="Freeform 9"/>
          <p:cNvSpPr>
            <a:spLocks noChangeArrowheads="1"/>
          </p:cNvSpPr>
          <p:nvPr/>
        </p:nvSpPr>
        <p:spPr bwMode="auto">
          <a:xfrm>
            <a:off x="2082800" y="3182938"/>
            <a:ext cx="1998663" cy="1350962"/>
          </a:xfrm>
          <a:custGeom>
            <a:avLst/>
            <a:gdLst>
              <a:gd name="T0" fmla="*/ 2009826 w 1998133"/>
              <a:gd name="T1" fmla="*/ 0 h 1350556"/>
              <a:gd name="T2" fmla="*/ 1899115 w 1998133"/>
              <a:gd name="T3" fmla="*/ 102282 h 1350556"/>
              <a:gd name="T4" fmla="*/ 1882082 w 1998133"/>
              <a:gd name="T5" fmla="*/ 119325 h 1350556"/>
              <a:gd name="T6" fmla="*/ 1856535 w 1998133"/>
              <a:gd name="T7" fmla="*/ 144883 h 1350556"/>
              <a:gd name="T8" fmla="*/ 1788405 w 1998133"/>
              <a:gd name="T9" fmla="*/ 187498 h 1350556"/>
              <a:gd name="T10" fmla="*/ 1754340 w 1998133"/>
              <a:gd name="T11" fmla="*/ 221590 h 1350556"/>
              <a:gd name="T12" fmla="*/ 1728789 w 1998133"/>
              <a:gd name="T13" fmla="*/ 247161 h 1350556"/>
              <a:gd name="T14" fmla="*/ 1711759 w 1998133"/>
              <a:gd name="T15" fmla="*/ 272734 h 1350556"/>
              <a:gd name="T16" fmla="*/ 1686211 w 1998133"/>
              <a:gd name="T17" fmla="*/ 298297 h 1350556"/>
              <a:gd name="T18" fmla="*/ 1660661 w 1998133"/>
              <a:gd name="T19" fmla="*/ 349438 h 1350556"/>
              <a:gd name="T20" fmla="*/ 1643630 w 1998133"/>
              <a:gd name="T21" fmla="*/ 392050 h 1350556"/>
              <a:gd name="T22" fmla="*/ 1626596 w 1998133"/>
              <a:gd name="T23" fmla="*/ 443188 h 1350556"/>
              <a:gd name="T24" fmla="*/ 1609564 w 1998133"/>
              <a:gd name="T25" fmla="*/ 460234 h 1350556"/>
              <a:gd name="T26" fmla="*/ 1592532 w 1998133"/>
              <a:gd name="T27" fmla="*/ 511370 h 1350556"/>
              <a:gd name="T28" fmla="*/ 1575499 w 1998133"/>
              <a:gd name="T29" fmla="*/ 528416 h 1350556"/>
              <a:gd name="T30" fmla="*/ 1490337 w 1998133"/>
              <a:gd name="T31" fmla="*/ 579552 h 1350556"/>
              <a:gd name="T32" fmla="*/ 1422207 w 1998133"/>
              <a:gd name="T33" fmla="*/ 605122 h 1350556"/>
              <a:gd name="T34" fmla="*/ 1379628 w 1998133"/>
              <a:gd name="T35" fmla="*/ 630689 h 1350556"/>
              <a:gd name="T36" fmla="*/ 1354077 w 1998133"/>
              <a:gd name="T37" fmla="*/ 647735 h 1350556"/>
              <a:gd name="T38" fmla="*/ 1311499 w 1998133"/>
              <a:gd name="T39" fmla="*/ 664783 h 1350556"/>
              <a:gd name="T40" fmla="*/ 1260400 w 1998133"/>
              <a:gd name="T41" fmla="*/ 681828 h 1350556"/>
              <a:gd name="T42" fmla="*/ 1234851 w 1998133"/>
              <a:gd name="T43" fmla="*/ 698873 h 1350556"/>
              <a:gd name="T44" fmla="*/ 1158206 w 1998133"/>
              <a:gd name="T45" fmla="*/ 715919 h 1350556"/>
              <a:gd name="T46" fmla="*/ 1124141 w 1998133"/>
              <a:gd name="T47" fmla="*/ 724441 h 1350556"/>
              <a:gd name="T48" fmla="*/ 1098591 w 1998133"/>
              <a:gd name="T49" fmla="*/ 732963 h 1350556"/>
              <a:gd name="T50" fmla="*/ 1047494 w 1998133"/>
              <a:gd name="T51" fmla="*/ 741489 h 1350556"/>
              <a:gd name="T52" fmla="*/ 996397 w 1998133"/>
              <a:gd name="T53" fmla="*/ 758534 h 1350556"/>
              <a:gd name="T54" fmla="*/ 970847 w 1998133"/>
              <a:gd name="T55" fmla="*/ 767054 h 1350556"/>
              <a:gd name="T56" fmla="*/ 945299 w 1998133"/>
              <a:gd name="T57" fmla="*/ 775579 h 1350556"/>
              <a:gd name="T58" fmla="*/ 911234 w 1998133"/>
              <a:gd name="T59" fmla="*/ 792624 h 1350556"/>
              <a:gd name="T60" fmla="*/ 851623 w 1998133"/>
              <a:gd name="T61" fmla="*/ 809669 h 1350556"/>
              <a:gd name="T62" fmla="*/ 792008 w 1998133"/>
              <a:gd name="T63" fmla="*/ 835239 h 1350556"/>
              <a:gd name="T64" fmla="*/ 766459 w 1998133"/>
              <a:gd name="T65" fmla="*/ 860805 h 1350556"/>
              <a:gd name="T66" fmla="*/ 732395 w 1998133"/>
              <a:gd name="T67" fmla="*/ 903420 h 1350556"/>
              <a:gd name="T68" fmla="*/ 715362 w 1998133"/>
              <a:gd name="T69" fmla="*/ 954556 h 1350556"/>
              <a:gd name="T70" fmla="*/ 706844 w 1998133"/>
              <a:gd name="T71" fmla="*/ 980125 h 1350556"/>
              <a:gd name="T72" fmla="*/ 689813 w 1998133"/>
              <a:gd name="T73" fmla="*/ 1048308 h 1350556"/>
              <a:gd name="T74" fmla="*/ 681297 w 1998133"/>
              <a:gd name="T75" fmla="*/ 1090924 h 1350556"/>
              <a:gd name="T76" fmla="*/ 638716 w 1998133"/>
              <a:gd name="T77" fmla="*/ 1167629 h 1350556"/>
              <a:gd name="T78" fmla="*/ 613167 w 1998133"/>
              <a:gd name="T79" fmla="*/ 1176151 h 1350556"/>
              <a:gd name="T80" fmla="*/ 374711 w 1998133"/>
              <a:gd name="T81" fmla="*/ 1184674 h 1350556"/>
              <a:gd name="T82" fmla="*/ 340647 w 1998133"/>
              <a:gd name="T83" fmla="*/ 1193197 h 1350556"/>
              <a:gd name="T84" fmla="*/ 187361 w 1998133"/>
              <a:gd name="T85" fmla="*/ 1210243 h 1350556"/>
              <a:gd name="T86" fmla="*/ 136259 w 1998133"/>
              <a:gd name="T87" fmla="*/ 1227291 h 1350556"/>
              <a:gd name="T88" fmla="*/ 110705 w 1998133"/>
              <a:gd name="T89" fmla="*/ 1235811 h 1350556"/>
              <a:gd name="T90" fmla="*/ 76640 w 1998133"/>
              <a:gd name="T91" fmla="*/ 1286948 h 1350556"/>
              <a:gd name="T92" fmla="*/ 59619 w 1998133"/>
              <a:gd name="T93" fmla="*/ 1312515 h 1350556"/>
              <a:gd name="T94" fmla="*/ 42575 w 1998133"/>
              <a:gd name="T95" fmla="*/ 1329562 h 1350556"/>
              <a:gd name="T96" fmla="*/ 25554 w 1998133"/>
              <a:gd name="T97" fmla="*/ 1355132 h 1350556"/>
              <a:gd name="T98" fmla="*/ 0 w 1998133"/>
              <a:gd name="T99" fmla="*/ 1355132 h 135055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998133"/>
              <a:gd name="T151" fmla="*/ 0 h 1350556"/>
              <a:gd name="T152" fmla="*/ 1998133 w 1998133"/>
              <a:gd name="T153" fmla="*/ 1350556 h 135055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998133" h="1350556">
                <a:moveTo>
                  <a:pt x="1998133" y="0"/>
                </a:moveTo>
                <a:cubicBezTo>
                  <a:pt x="1930863" y="53815"/>
                  <a:pt x="1968584" y="21083"/>
                  <a:pt x="1888067" y="101600"/>
                </a:cubicBezTo>
                <a:lnTo>
                  <a:pt x="1871133" y="118533"/>
                </a:lnTo>
                <a:cubicBezTo>
                  <a:pt x="1862666" y="127000"/>
                  <a:pt x="1856000" y="137773"/>
                  <a:pt x="1845733" y="143933"/>
                </a:cubicBezTo>
                <a:cubicBezTo>
                  <a:pt x="1841509" y="146468"/>
                  <a:pt x="1788133" y="177581"/>
                  <a:pt x="1778000" y="186266"/>
                </a:cubicBezTo>
                <a:cubicBezTo>
                  <a:pt x="1765878" y="196656"/>
                  <a:pt x="1755422" y="208844"/>
                  <a:pt x="1744133" y="220133"/>
                </a:cubicBezTo>
                <a:cubicBezTo>
                  <a:pt x="1735666" y="228600"/>
                  <a:pt x="1725375" y="235570"/>
                  <a:pt x="1718733" y="245533"/>
                </a:cubicBezTo>
                <a:cubicBezTo>
                  <a:pt x="1713089" y="254000"/>
                  <a:pt x="1708314" y="263116"/>
                  <a:pt x="1701800" y="270933"/>
                </a:cubicBezTo>
                <a:cubicBezTo>
                  <a:pt x="1694135" y="280131"/>
                  <a:pt x="1684065" y="287135"/>
                  <a:pt x="1676400" y="296333"/>
                </a:cubicBezTo>
                <a:cubicBezTo>
                  <a:pt x="1655966" y="320854"/>
                  <a:pt x="1661414" y="319364"/>
                  <a:pt x="1651000" y="347133"/>
                </a:cubicBezTo>
                <a:cubicBezTo>
                  <a:pt x="1645664" y="361363"/>
                  <a:pt x="1639261" y="375183"/>
                  <a:pt x="1634067" y="389466"/>
                </a:cubicBezTo>
                <a:cubicBezTo>
                  <a:pt x="1627967" y="406241"/>
                  <a:pt x="1629754" y="427644"/>
                  <a:pt x="1617133" y="440266"/>
                </a:cubicBezTo>
                <a:lnTo>
                  <a:pt x="1600200" y="457200"/>
                </a:lnTo>
                <a:cubicBezTo>
                  <a:pt x="1594556" y="474133"/>
                  <a:pt x="1595889" y="495379"/>
                  <a:pt x="1583267" y="508000"/>
                </a:cubicBezTo>
                <a:cubicBezTo>
                  <a:pt x="1577622" y="513644"/>
                  <a:pt x="1572719" y="520144"/>
                  <a:pt x="1566333" y="524933"/>
                </a:cubicBezTo>
                <a:cubicBezTo>
                  <a:pt x="1539580" y="544998"/>
                  <a:pt x="1512310" y="562600"/>
                  <a:pt x="1481667" y="575733"/>
                </a:cubicBezTo>
                <a:cubicBezTo>
                  <a:pt x="1430379" y="597714"/>
                  <a:pt x="1484086" y="566057"/>
                  <a:pt x="1413933" y="601133"/>
                </a:cubicBezTo>
                <a:cubicBezTo>
                  <a:pt x="1399214" y="608492"/>
                  <a:pt x="1385555" y="617811"/>
                  <a:pt x="1371600" y="626533"/>
                </a:cubicBezTo>
                <a:cubicBezTo>
                  <a:pt x="1362971" y="631926"/>
                  <a:pt x="1355301" y="638915"/>
                  <a:pt x="1346200" y="643466"/>
                </a:cubicBezTo>
                <a:cubicBezTo>
                  <a:pt x="1332606" y="650263"/>
                  <a:pt x="1318150" y="655206"/>
                  <a:pt x="1303867" y="660400"/>
                </a:cubicBezTo>
                <a:cubicBezTo>
                  <a:pt x="1287092" y="666500"/>
                  <a:pt x="1267919" y="667432"/>
                  <a:pt x="1253067" y="677333"/>
                </a:cubicBezTo>
                <a:cubicBezTo>
                  <a:pt x="1244600" y="682977"/>
                  <a:pt x="1237020" y="690258"/>
                  <a:pt x="1227667" y="694266"/>
                </a:cubicBezTo>
                <a:cubicBezTo>
                  <a:pt x="1216549" y="699031"/>
                  <a:pt x="1159813" y="709345"/>
                  <a:pt x="1151467" y="711200"/>
                </a:cubicBezTo>
                <a:cubicBezTo>
                  <a:pt x="1140108" y="713724"/>
                  <a:pt x="1128789" y="716469"/>
                  <a:pt x="1117600" y="719666"/>
                </a:cubicBezTo>
                <a:cubicBezTo>
                  <a:pt x="1109019" y="722118"/>
                  <a:pt x="1100912" y="726197"/>
                  <a:pt x="1092200" y="728133"/>
                </a:cubicBezTo>
                <a:cubicBezTo>
                  <a:pt x="1075442" y="731857"/>
                  <a:pt x="1058054" y="732436"/>
                  <a:pt x="1041400" y="736600"/>
                </a:cubicBezTo>
                <a:cubicBezTo>
                  <a:pt x="1024084" y="740929"/>
                  <a:pt x="1007533" y="747889"/>
                  <a:pt x="990600" y="753533"/>
                </a:cubicBezTo>
                <a:lnTo>
                  <a:pt x="965200" y="762000"/>
                </a:lnTo>
                <a:cubicBezTo>
                  <a:pt x="956733" y="764822"/>
                  <a:pt x="947782" y="766475"/>
                  <a:pt x="939800" y="770466"/>
                </a:cubicBezTo>
                <a:cubicBezTo>
                  <a:pt x="928511" y="776111"/>
                  <a:pt x="917751" y="782968"/>
                  <a:pt x="905933" y="787400"/>
                </a:cubicBezTo>
                <a:cubicBezTo>
                  <a:pt x="848618" y="808893"/>
                  <a:pt x="894450" y="783855"/>
                  <a:pt x="846667" y="804333"/>
                </a:cubicBezTo>
                <a:cubicBezTo>
                  <a:pt x="773431" y="835720"/>
                  <a:pt x="846968" y="809876"/>
                  <a:pt x="787400" y="829733"/>
                </a:cubicBezTo>
                <a:cubicBezTo>
                  <a:pt x="778933" y="838200"/>
                  <a:pt x="769665" y="845935"/>
                  <a:pt x="762000" y="855133"/>
                </a:cubicBezTo>
                <a:cubicBezTo>
                  <a:pt x="708607" y="919205"/>
                  <a:pt x="777391" y="848211"/>
                  <a:pt x="728133" y="897466"/>
                </a:cubicBezTo>
                <a:lnTo>
                  <a:pt x="711200" y="948266"/>
                </a:lnTo>
                <a:cubicBezTo>
                  <a:pt x="708378" y="956733"/>
                  <a:pt x="704897" y="965008"/>
                  <a:pt x="702733" y="973666"/>
                </a:cubicBezTo>
                <a:cubicBezTo>
                  <a:pt x="697089" y="996244"/>
                  <a:pt x="690364" y="1018579"/>
                  <a:pt x="685800" y="1041400"/>
                </a:cubicBezTo>
                <a:cubicBezTo>
                  <a:pt x="682978" y="1055511"/>
                  <a:pt x="681119" y="1069850"/>
                  <a:pt x="677333" y="1083733"/>
                </a:cubicBezTo>
                <a:cubicBezTo>
                  <a:pt x="667515" y="1119732"/>
                  <a:pt x="665708" y="1139460"/>
                  <a:pt x="635000" y="1159933"/>
                </a:cubicBezTo>
                <a:cubicBezTo>
                  <a:pt x="627574" y="1164884"/>
                  <a:pt x="618506" y="1167825"/>
                  <a:pt x="609600" y="1168400"/>
                </a:cubicBezTo>
                <a:cubicBezTo>
                  <a:pt x="530691" y="1173491"/>
                  <a:pt x="451555" y="1174044"/>
                  <a:pt x="372533" y="1176866"/>
                </a:cubicBezTo>
                <a:cubicBezTo>
                  <a:pt x="361244" y="1179688"/>
                  <a:pt x="350223" y="1183973"/>
                  <a:pt x="338667" y="1185333"/>
                </a:cubicBezTo>
                <a:cubicBezTo>
                  <a:pt x="275635" y="1192749"/>
                  <a:pt x="240678" y="1187427"/>
                  <a:pt x="186267" y="1202266"/>
                </a:cubicBezTo>
                <a:cubicBezTo>
                  <a:pt x="169047" y="1206962"/>
                  <a:pt x="152400" y="1213556"/>
                  <a:pt x="135467" y="1219200"/>
                </a:cubicBezTo>
                <a:lnTo>
                  <a:pt x="110067" y="1227666"/>
                </a:lnTo>
                <a:lnTo>
                  <a:pt x="76200" y="1278466"/>
                </a:lnTo>
                <a:cubicBezTo>
                  <a:pt x="70556" y="1286933"/>
                  <a:pt x="66462" y="1296671"/>
                  <a:pt x="59267" y="1303866"/>
                </a:cubicBezTo>
                <a:cubicBezTo>
                  <a:pt x="53622" y="1309511"/>
                  <a:pt x="47320" y="1314566"/>
                  <a:pt x="42333" y="1320800"/>
                </a:cubicBezTo>
                <a:cubicBezTo>
                  <a:pt x="35976" y="1328746"/>
                  <a:pt x="34125" y="1340965"/>
                  <a:pt x="25400" y="1346200"/>
                </a:cubicBezTo>
                <a:cubicBezTo>
                  <a:pt x="18140" y="1350556"/>
                  <a:pt x="8467" y="1346200"/>
                  <a:pt x="0" y="1346200"/>
                </a:cubicBezTo>
              </a:path>
            </a:pathLst>
          </a:custGeom>
          <a:noFill/>
          <a:ln w="12700">
            <a:solidFill>
              <a:schemeClr val="tx1"/>
            </a:solidFill>
            <a:round/>
            <a:headEnd/>
            <a:tailEnd/>
          </a:ln>
        </p:spPr>
        <p:txBody>
          <a:bodyPr>
            <a:prstTxWarp prst="textNoShape">
              <a:avLst/>
            </a:prstTxWarp>
          </a:bodyPr>
          <a:lstStyle/>
          <a:p>
            <a:endParaRPr lang="en-US"/>
          </a:p>
        </p:txBody>
      </p:sp>
      <p:sp>
        <p:nvSpPr>
          <p:cNvPr id="46087" name="Freeform 13"/>
          <p:cNvSpPr>
            <a:spLocks noChangeArrowheads="1"/>
          </p:cNvSpPr>
          <p:nvPr/>
        </p:nvSpPr>
        <p:spPr bwMode="auto">
          <a:xfrm>
            <a:off x="4837113" y="744538"/>
            <a:ext cx="4010025" cy="5761037"/>
          </a:xfrm>
          <a:custGeom>
            <a:avLst/>
            <a:gdLst>
              <a:gd name="T0" fmla="*/ 141067 w 4010074"/>
              <a:gd name="T1" fmla="*/ 2388314 h 5760913"/>
              <a:gd name="T2" fmla="*/ 750569 w 4010074"/>
              <a:gd name="T3" fmla="*/ 2329033 h 5760913"/>
              <a:gd name="T4" fmla="*/ 877541 w 4010074"/>
              <a:gd name="T5" fmla="*/ 2269752 h 5760913"/>
              <a:gd name="T6" fmla="*/ 1055313 w 4010074"/>
              <a:gd name="T7" fmla="*/ 2176591 h 5760913"/>
              <a:gd name="T8" fmla="*/ 1233085 w 4010074"/>
              <a:gd name="T9" fmla="*/ 2015668 h 5760913"/>
              <a:gd name="T10" fmla="*/ 1326204 w 4010074"/>
              <a:gd name="T11" fmla="*/ 1846293 h 5760913"/>
              <a:gd name="T12" fmla="*/ 1419324 w 4010074"/>
              <a:gd name="T13" fmla="*/ 1659970 h 5760913"/>
              <a:gd name="T14" fmla="*/ 1537829 w 4010074"/>
              <a:gd name="T15" fmla="*/ 1549862 h 5760913"/>
              <a:gd name="T16" fmla="*/ 1681734 w 4010074"/>
              <a:gd name="T17" fmla="*/ 1499048 h 5760913"/>
              <a:gd name="T18" fmla="*/ 1859506 w 4010074"/>
              <a:gd name="T19" fmla="*/ 1270378 h 5760913"/>
              <a:gd name="T20" fmla="*/ 1859506 w 4010074"/>
              <a:gd name="T21" fmla="*/ 1007841 h 5760913"/>
              <a:gd name="T22" fmla="*/ 1952626 w 4010074"/>
              <a:gd name="T23" fmla="*/ 863866 h 5760913"/>
              <a:gd name="T24" fmla="*/ 2138864 w 4010074"/>
              <a:gd name="T25" fmla="*/ 745290 h 5760913"/>
              <a:gd name="T26" fmla="*/ 2469008 w 4010074"/>
              <a:gd name="T27" fmla="*/ 567434 h 5760913"/>
              <a:gd name="T28" fmla="*/ 2587514 w 4010074"/>
              <a:gd name="T29" fmla="*/ 457340 h 5760913"/>
              <a:gd name="T30" fmla="*/ 2739900 w 4010074"/>
              <a:gd name="T31" fmla="*/ 355712 h 5760913"/>
              <a:gd name="T32" fmla="*/ 2900738 w 4010074"/>
              <a:gd name="T33" fmla="*/ 245603 h 5760913"/>
              <a:gd name="T34" fmla="*/ 3095430 w 4010074"/>
              <a:gd name="T35" fmla="*/ 152442 h 5760913"/>
              <a:gd name="T36" fmla="*/ 3256268 w 4010074"/>
              <a:gd name="T37" fmla="*/ 59280 h 5760913"/>
              <a:gd name="T38" fmla="*/ 3518693 w 4010074"/>
              <a:gd name="T39" fmla="*/ 8466 h 5760913"/>
              <a:gd name="T40" fmla="*/ 3603346 w 4010074"/>
              <a:gd name="T41" fmla="*/ 93161 h 5760913"/>
              <a:gd name="T42" fmla="*/ 3721865 w 4010074"/>
              <a:gd name="T43" fmla="*/ 321831 h 5760913"/>
              <a:gd name="T44" fmla="*/ 3764184 w 4010074"/>
              <a:gd name="T45" fmla="*/ 499687 h 5760913"/>
              <a:gd name="T46" fmla="*/ 3806504 w 4010074"/>
              <a:gd name="T47" fmla="*/ 821518 h 5760913"/>
              <a:gd name="T48" fmla="*/ 3857304 w 4010074"/>
              <a:gd name="T49" fmla="*/ 1261911 h 5760913"/>
              <a:gd name="T50" fmla="*/ 3908090 w 4010074"/>
              <a:gd name="T51" fmla="*/ 1634556 h 5760913"/>
              <a:gd name="T52" fmla="*/ 3916556 w 4010074"/>
              <a:gd name="T53" fmla="*/ 4056751 h 5760913"/>
              <a:gd name="T54" fmla="*/ 3899623 w 4010074"/>
              <a:gd name="T55" fmla="*/ 4658066 h 5760913"/>
              <a:gd name="T56" fmla="*/ 3823437 w 4010074"/>
              <a:gd name="T57" fmla="*/ 5716722 h 5760913"/>
              <a:gd name="T58" fmla="*/ 3027710 w 4010074"/>
              <a:gd name="T59" fmla="*/ 5725188 h 5760913"/>
              <a:gd name="T60" fmla="*/ 2883805 w 4010074"/>
              <a:gd name="T61" fmla="*/ 5674374 h 5760913"/>
              <a:gd name="T62" fmla="*/ 2722966 w 4010074"/>
              <a:gd name="T63" fmla="*/ 5581213 h 5760913"/>
              <a:gd name="T64" fmla="*/ 2663700 w 4010074"/>
              <a:gd name="T65" fmla="*/ 5420304 h 5760913"/>
              <a:gd name="T66" fmla="*/ 2629847 w 4010074"/>
              <a:gd name="T67" fmla="*/ 5284796 h 5760913"/>
              <a:gd name="T68" fmla="*/ 2570594 w 4010074"/>
              <a:gd name="T69" fmla="*/ 5022245 h 5760913"/>
              <a:gd name="T70" fmla="*/ 2511328 w 4010074"/>
              <a:gd name="T71" fmla="*/ 4768175 h 5760913"/>
              <a:gd name="T72" fmla="*/ 2460542 w 4010074"/>
              <a:gd name="T73" fmla="*/ 4607252 h 5760913"/>
              <a:gd name="T74" fmla="*/ 2375889 w 4010074"/>
              <a:gd name="T75" fmla="*/ 4395530 h 5760913"/>
              <a:gd name="T76" fmla="*/ 2291236 w 4010074"/>
              <a:gd name="T77" fmla="*/ 4234607 h 5760913"/>
              <a:gd name="T78" fmla="*/ 2189650 w 4010074"/>
              <a:gd name="T79" fmla="*/ 4107565 h 5760913"/>
              <a:gd name="T80" fmla="*/ 2003426 w 4010074"/>
              <a:gd name="T81" fmla="*/ 3980537 h 5760913"/>
              <a:gd name="T82" fmla="*/ 1817187 w 4010074"/>
              <a:gd name="T83" fmla="*/ 3895842 h 5760913"/>
              <a:gd name="T84" fmla="*/ 1622482 w 4010074"/>
              <a:gd name="T85" fmla="*/ 3794214 h 5760913"/>
              <a:gd name="T86" fmla="*/ 1571696 w 4010074"/>
              <a:gd name="T87" fmla="*/ 3302994 h 5760913"/>
              <a:gd name="T88" fmla="*/ 1495510 w 4010074"/>
              <a:gd name="T89" fmla="*/ 3065857 h 5760913"/>
              <a:gd name="T90" fmla="*/ 1385457 w 4010074"/>
              <a:gd name="T91" fmla="*/ 2964229 h 5760913"/>
              <a:gd name="T92" fmla="*/ 1216152 w 4010074"/>
              <a:gd name="T93" fmla="*/ 2837187 h 5760913"/>
              <a:gd name="T94" fmla="*/ 1055313 w 4010074"/>
              <a:gd name="T95" fmla="*/ 2786373 h 5760913"/>
              <a:gd name="T96" fmla="*/ 869074 w 4010074"/>
              <a:gd name="T97" fmla="*/ 2727092 h 5760913"/>
              <a:gd name="T98" fmla="*/ 674383 w 4010074"/>
              <a:gd name="T99" fmla="*/ 2684745 h 5760913"/>
              <a:gd name="T100" fmla="*/ 454278 w 4010074"/>
              <a:gd name="T101" fmla="*/ 2608517 h 5760913"/>
              <a:gd name="T102" fmla="*/ 234186 w 4010074"/>
              <a:gd name="T103" fmla="*/ 2532294 h 576091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010074"/>
              <a:gd name="T157" fmla="*/ 0 h 5760913"/>
              <a:gd name="T158" fmla="*/ 4010074 w 4010074"/>
              <a:gd name="T159" fmla="*/ 5760913 h 576091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010074" h="5760913">
                <a:moveTo>
                  <a:pt x="14095" y="2480733"/>
                </a:moveTo>
                <a:cubicBezTo>
                  <a:pt x="2806" y="2470855"/>
                  <a:pt x="6911" y="2479707"/>
                  <a:pt x="47962" y="2446866"/>
                </a:cubicBezTo>
                <a:cubicBezTo>
                  <a:pt x="55908" y="2440509"/>
                  <a:pt x="57700" y="2428661"/>
                  <a:pt x="64895" y="2421466"/>
                </a:cubicBezTo>
                <a:cubicBezTo>
                  <a:pt x="82153" y="2404208"/>
                  <a:pt x="120975" y="2390953"/>
                  <a:pt x="141095" y="2387600"/>
                </a:cubicBezTo>
                <a:cubicBezTo>
                  <a:pt x="158028" y="2384778"/>
                  <a:pt x="175022" y="2382297"/>
                  <a:pt x="191895" y="2379133"/>
                </a:cubicBezTo>
                <a:cubicBezTo>
                  <a:pt x="220183" y="2373829"/>
                  <a:pt x="247787" y="2362812"/>
                  <a:pt x="276562" y="2362200"/>
                </a:cubicBezTo>
                <a:lnTo>
                  <a:pt x="674495" y="2353733"/>
                </a:lnTo>
                <a:lnTo>
                  <a:pt x="750695" y="2328333"/>
                </a:lnTo>
                <a:cubicBezTo>
                  <a:pt x="759162" y="2325511"/>
                  <a:pt x="768669" y="2324816"/>
                  <a:pt x="776095" y="2319866"/>
                </a:cubicBezTo>
                <a:cubicBezTo>
                  <a:pt x="848887" y="2271339"/>
                  <a:pt x="756788" y="2329519"/>
                  <a:pt x="826895" y="2294466"/>
                </a:cubicBezTo>
                <a:cubicBezTo>
                  <a:pt x="835996" y="2289915"/>
                  <a:pt x="843194" y="2282084"/>
                  <a:pt x="852295" y="2277533"/>
                </a:cubicBezTo>
                <a:cubicBezTo>
                  <a:pt x="860277" y="2273542"/>
                  <a:pt x="869713" y="2273057"/>
                  <a:pt x="877695" y="2269066"/>
                </a:cubicBezTo>
                <a:cubicBezTo>
                  <a:pt x="943347" y="2236240"/>
                  <a:pt x="864651" y="2264948"/>
                  <a:pt x="928495" y="2243666"/>
                </a:cubicBezTo>
                <a:cubicBezTo>
                  <a:pt x="976648" y="2195513"/>
                  <a:pt x="930281" y="2234307"/>
                  <a:pt x="979295" y="2209800"/>
                </a:cubicBezTo>
                <a:cubicBezTo>
                  <a:pt x="988397" y="2205249"/>
                  <a:pt x="995396" y="2196999"/>
                  <a:pt x="1004695" y="2192866"/>
                </a:cubicBezTo>
                <a:cubicBezTo>
                  <a:pt x="1021006" y="2185617"/>
                  <a:pt x="1040644" y="2185834"/>
                  <a:pt x="1055495" y="2175933"/>
                </a:cubicBezTo>
                <a:cubicBezTo>
                  <a:pt x="1113721" y="2137115"/>
                  <a:pt x="1086988" y="2148501"/>
                  <a:pt x="1131695" y="2133600"/>
                </a:cubicBezTo>
                <a:cubicBezTo>
                  <a:pt x="1156669" y="2116950"/>
                  <a:pt x="1162124" y="2115712"/>
                  <a:pt x="1182495" y="2091266"/>
                </a:cubicBezTo>
                <a:cubicBezTo>
                  <a:pt x="1249106" y="2011332"/>
                  <a:pt x="1156981" y="2116836"/>
                  <a:pt x="1207895" y="2040466"/>
                </a:cubicBezTo>
                <a:cubicBezTo>
                  <a:pt x="1214537" y="2030503"/>
                  <a:pt x="1224828" y="2023533"/>
                  <a:pt x="1233295" y="2015066"/>
                </a:cubicBezTo>
                <a:cubicBezTo>
                  <a:pt x="1236117" y="2006599"/>
                  <a:pt x="1237334" y="1997415"/>
                  <a:pt x="1241762" y="1989666"/>
                </a:cubicBezTo>
                <a:cubicBezTo>
                  <a:pt x="1257110" y="1962808"/>
                  <a:pt x="1270986" y="1956617"/>
                  <a:pt x="1284095" y="1930400"/>
                </a:cubicBezTo>
                <a:cubicBezTo>
                  <a:pt x="1288086" y="1922418"/>
                  <a:pt x="1289046" y="1913203"/>
                  <a:pt x="1292562" y="1905000"/>
                </a:cubicBezTo>
                <a:cubicBezTo>
                  <a:pt x="1300584" y="1886281"/>
                  <a:pt x="1313347" y="1862084"/>
                  <a:pt x="1326428" y="1845733"/>
                </a:cubicBezTo>
                <a:cubicBezTo>
                  <a:pt x="1331415" y="1839500"/>
                  <a:pt x="1337717" y="1834444"/>
                  <a:pt x="1343362" y="1828800"/>
                </a:cubicBezTo>
                <a:cubicBezTo>
                  <a:pt x="1362819" y="1770427"/>
                  <a:pt x="1347674" y="1790622"/>
                  <a:pt x="1377228" y="1761066"/>
                </a:cubicBezTo>
                <a:cubicBezTo>
                  <a:pt x="1408107" y="1668432"/>
                  <a:pt x="1358860" y="1808743"/>
                  <a:pt x="1402628" y="1710266"/>
                </a:cubicBezTo>
                <a:cubicBezTo>
                  <a:pt x="1409877" y="1693955"/>
                  <a:pt x="1413918" y="1676399"/>
                  <a:pt x="1419562" y="1659466"/>
                </a:cubicBezTo>
                <a:cubicBezTo>
                  <a:pt x="1419563" y="1659464"/>
                  <a:pt x="1436493" y="1608667"/>
                  <a:pt x="1436495" y="1608666"/>
                </a:cubicBezTo>
                <a:cubicBezTo>
                  <a:pt x="1453428" y="1597377"/>
                  <a:pt x="1467988" y="1581236"/>
                  <a:pt x="1487295" y="1574800"/>
                </a:cubicBezTo>
                <a:cubicBezTo>
                  <a:pt x="1495762" y="1571978"/>
                  <a:pt x="1504713" y="1570324"/>
                  <a:pt x="1512695" y="1566333"/>
                </a:cubicBezTo>
                <a:cubicBezTo>
                  <a:pt x="1521796" y="1561782"/>
                  <a:pt x="1528796" y="1553533"/>
                  <a:pt x="1538095" y="1549400"/>
                </a:cubicBezTo>
                <a:cubicBezTo>
                  <a:pt x="1554406" y="1542151"/>
                  <a:pt x="1572930" y="1540448"/>
                  <a:pt x="1588895" y="1532466"/>
                </a:cubicBezTo>
                <a:cubicBezTo>
                  <a:pt x="1600184" y="1526822"/>
                  <a:pt x="1610944" y="1519965"/>
                  <a:pt x="1622762" y="1515533"/>
                </a:cubicBezTo>
                <a:cubicBezTo>
                  <a:pt x="1633657" y="1511447"/>
                  <a:pt x="1645440" y="1510263"/>
                  <a:pt x="1656628" y="1507066"/>
                </a:cubicBezTo>
                <a:cubicBezTo>
                  <a:pt x="1665209" y="1504614"/>
                  <a:pt x="1673561" y="1501422"/>
                  <a:pt x="1682028" y="1498600"/>
                </a:cubicBezTo>
                <a:cubicBezTo>
                  <a:pt x="1696139" y="1484489"/>
                  <a:pt x="1714094" y="1473378"/>
                  <a:pt x="1724362" y="1456266"/>
                </a:cubicBezTo>
                <a:cubicBezTo>
                  <a:pt x="1754997" y="1405208"/>
                  <a:pt x="1736070" y="1423061"/>
                  <a:pt x="1775162" y="1397000"/>
                </a:cubicBezTo>
                <a:lnTo>
                  <a:pt x="1842895" y="1295400"/>
                </a:lnTo>
                <a:cubicBezTo>
                  <a:pt x="1848539" y="1286933"/>
                  <a:pt x="1856610" y="1279653"/>
                  <a:pt x="1859828" y="1270000"/>
                </a:cubicBezTo>
                <a:cubicBezTo>
                  <a:pt x="1871513" y="1234947"/>
                  <a:pt x="1863345" y="1252026"/>
                  <a:pt x="1885228" y="1219200"/>
                </a:cubicBezTo>
                <a:cubicBezTo>
                  <a:pt x="1894131" y="1165783"/>
                  <a:pt x="1906934" y="1122834"/>
                  <a:pt x="1876762" y="1066800"/>
                </a:cubicBezTo>
                <a:cubicBezTo>
                  <a:pt x="1869939" y="1054129"/>
                  <a:pt x="1848539" y="1061155"/>
                  <a:pt x="1834428" y="1058333"/>
                </a:cubicBezTo>
                <a:cubicBezTo>
                  <a:pt x="1855710" y="994489"/>
                  <a:pt x="1827002" y="1073185"/>
                  <a:pt x="1859828" y="1007533"/>
                </a:cubicBezTo>
                <a:cubicBezTo>
                  <a:pt x="1863819" y="999551"/>
                  <a:pt x="1863344" y="989559"/>
                  <a:pt x="1868295" y="982133"/>
                </a:cubicBezTo>
                <a:cubicBezTo>
                  <a:pt x="1874937" y="972170"/>
                  <a:pt x="1886030" y="965931"/>
                  <a:pt x="1893695" y="956733"/>
                </a:cubicBezTo>
                <a:cubicBezTo>
                  <a:pt x="1916997" y="928770"/>
                  <a:pt x="1906861" y="930587"/>
                  <a:pt x="1927562" y="897466"/>
                </a:cubicBezTo>
                <a:cubicBezTo>
                  <a:pt x="1935041" y="885500"/>
                  <a:pt x="1943928" y="874440"/>
                  <a:pt x="1952962" y="863600"/>
                </a:cubicBezTo>
                <a:cubicBezTo>
                  <a:pt x="1966834" y="846953"/>
                  <a:pt x="1986558" y="833309"/>
                  <a:pt x="2003762" y="821266"/>
                </a:cubicBezTo>
                <a:cubicBezTo>
                  <a:pt x="2020434" y="809595"/>
                  <a:pt x="2037629" y="798689"/>
                  <a:pt x="2054562" y="787400"/>
                </a:cubicBezTo>
                <a:cubicBezTo>
                  <a:pt x="2054564" y="787398"/>
                  <a:pt x="2105359" y="753534"/>
                  <a:pt x="2105362" y="753533"/>
                </a:cubicBezTo>
                <a:lnTo>
                  <a:pt x="2139228" y="745066"/>
                </a:lnTo>
                <a:cubicBezTo>
                  <a:pt x="2153339" y="736599"/>
                  <a:pt x="2166843" y="727025"/>
                  <a:pt x="2181562" y="719666"/>
                </a:cubicBezTo>
                <a:cubicBezTo>
                  <a:pt x="2189544" y="715675"/>
                  <a:pt x="2198632" y="714404"/>
                  <a:pt x="2206962" y="711200"/>
                </a:cubicBezTo>
                <a:cubicBezTo>
                  <a:pt x="2226499" y="703686"/>
                  <a:pt x="2315954" y="670133"/>
                  <a:pt x="2342428" y="651933"/>
                </a:cubicBezTo>
                <a:cubicBezTo>
                  <a:pt x="2476739" y="559595"/>
                  <a:pt x="2377653" y="603978"/>
                  <a:pt x="2469428" y="567266"/>
                </a:cubicBezTo>
                <a:cubicBezTo>
                  <a:pt x="2486851" y="549844"/>
                  <a:pt x="2496751" y="538349"/>
                  <a:pt x="2520228" y="524933"/>
                </a:cubicBezTo>
                <a:cubicBezTo>
                  <a:pt x="2527977" y="520505"/>
                  <a:pt x="2537161" y="519288"/>
                  <a:pt x="2545628" y="516466"/>
                </a:cubicBezTo>
                <a:cubicBezTo>
                  <a:pt x="2551273" y="510822"/>
                  <a:pt x="2558455" y="506378"/>
                  <a:pt x="2562562" y="499533"/>
                </a:cubicBezTo>
                <a:cubicBezTo>
                  <a:pt x="2577548" y="474556"/>
                  <a:pt x="2561143" y="473291"/>
                  <a:pt x="2587962" y="457200"/>
                </a:cubicBezTo>
                <a:cubicBezTo>
                  <a:pt x="2595615" y="452608"/>
                  <a:pt x="2604895" y="451555"/>
                  <a:pt x="2613362" y="448733"/>
                </a:cubicBezTo>
                <a:cubicBezTo>
                  <a:pt x="2624651" y="437444"/>
                  <a:pt x="2634762" y="424839"/>
                  <a:pt x="2647228" y="414866"/>
                </a:cubicBezTo>
                <a:cubicBezTo>
                  <a:pt x="2663120" y="402153"/>
                  <a:pt x="2683638" y="395390"/>
                  <a:pt x="2698028" y="381000"/>
                </a:cubicBezTo>
                <a:cubicBezTo>
                  <a:pt x="2721273" y="357755"/>
                  <a:pt x="2707389" y="366590"/>
                  <a:pt x="2740362" y="355600"/>
                </a:cubicBezTo>
                <a:cubicBezTo>
                  <a:pt x="2783267" y="312693"/>
                  <a:pt x="2727741" y="363173"/>
                  <a:pt x="2782695" y="330200"/>
                </a:cubicBezTo>
                <a:cubicBezTo>
                  <a:pt x="2840804" y="295334"/>
                  <a:pt x="2753075" y="328783"/>
                  <a:pt x="2825028" y="304800"/>
                </a:cubicBezTo>
                <a:cubicBezTo>
                  <a:pt x="2870339" y="259489"/>
                  <a:pt x="2804067" y="322191"/>
                  <a:pt x="2875828" y="270933"/>
                </a:cubicBezTo>
                <a:cubicBezTo>
                  <a:pt x="2885571" y="263973"/>
                  <a:pt x="2891074" y="251879"/>
                  <a:pt x="2901228" y="245533"/>
                </a:cubicBezTo>
                <a:cubicBezTo>
                  <a:pt x="2914116" y="237478"/>
                  <a:pt x="2929968" y="235397"/>
                  <a:pt x="2943562" y="228600"/>
                </a:cubicBezTo>
                <a:cubicBezTo>
                  <a:pt x="3009213" y="195774"/>
                  <a:pt x="2930519" y="224479"/>
                  <a:pt x="2994362" y="203200"/>
                </a:cubicBezTo>
                <a:cubicBezTo>
                  <a:pt x="3005651" y="194733"/>
                  <a:pt x="3015893" y="184653"/>
                  <a:pt x="3028228" y="177800"/>
                </a:cubicBezTo>
                <a:cubicBezTo>
                  <a:pt x="3043420" y="169360"/>
                  <a:pt x="3076947" y="158738"/>
                  <a:pt x="3095962" y="152400"/>
                </a:cubicBezTo>
                <a:cubicBezTo>
                  <a:pt x="3104429" y="146755"/>
                  <a:pt x="3112260" y="140017"/>
                  <a:pt x="3121362" y="135466"/>
                </a:cubicBezTo>
                <a:cubicBezTo>
                  <a:pt x="3129344" y="131475"/>
                  <a:pt x="3139013" y="131428"/>
                  <a:pt x="3146762" y="127000"/>
                </a:cubicBezTo>
                <a:cubicBezTo>
                  <a:pt x="3173814" y="111542"/>
                  <a:pt x="3202196" y="77477"/>
                  <a:pt x="3231428" y="67733"/>
                </a:cubicBezTo>
                <a:cubicBezTo>
                  <a:pt x="3239895" y="64911"/>
                  <a:pt x="3248846" y="63257"/>
                  <a:pt x="3256828" y="59266"/>
                </a:cubicBezTo>
                <a:cubicBezTo>
                  <a:pt x="3291570" y="41895"/>
                  <a:pt x="3272914" y="46398"/>
                  <a:pt x="3299162" y="25400"/>
                </a:cubicBezTo>
                <a:cubicBezTo>
                  <a:pt x="3307108" y="19043"/>
                  <a:pt x="3314584" y="10462"/>
                  <a:pt x="3324562" y="8466"/>
                </a:cubicBezTo>
                <a:cubicBezTo>
                  <a:pt x="3357886" y="1801"/>
                  <a:pt x="3392295" y="2822"/>
                  <a:pt x="3426162" y="0"/>
                </a:cubicBezTo>
                <a:cubicBezTo>
                  <a:pt x="3457206" y="2822"/>
                  <a:pt x="3488436" y="4058"/>
                  <a:pt x="3519295" y="8466"/>
                </a:cubicBezTo>
                <a:cubicBezTo>
                  <a:pt x="3528130" y="9728"/>
                  <a:pt x="3537726" y="11358"/>
                  <a:pt x="3544695" y="16933"/>
                </a:cubicBezTo>
                <a:cubicBezTo>
                  <a:pt x="3552641" y="23290"/>
                  <a:pt x="3555114" y="34516"/>
                  <a:pt x="3561628" y="42333"/>
                </a:cubicBezTo>
                <a:cubicBezTo>
                  <a:pt x="3569293" y="51531"/>
                  <a:pt x="3579363" y="58535"/>
                  <a:pt x="3587028" y="67733"/>
                </a:cubicBezTo>
                <a:cubicBezTo>
                  <a:pt x="3593542" y="75550"/>
                  <a:pt x="3597715" y="85101"/>
                  <a:pt x="3603962" y="93133"/>
                </a:cubicBezTo>
                <a:cubicBezTo>
                  <a:pt x="3614458" y="106628"/>
                  <a:pt x="3651773" y="146423"/>
                  <a:pt x="3663228" y="169333"/>
                </a:cubicBezTo>
                <a:cubicBezTo>
                  <a:pt x="3731972" y="306819"/>
                  <a:pt x="3640117" y="132340"/>
                  <a:pt x="3688628" y="245533"/>
                </a:cubicBezTo>
                <a:cubicBezTo>
                  <a:pt x="3692636" y="254886"/>
                  <a:pt x="3699917" y="262466"/>
                  <a:pt x="3705562" y="270933"/>
                </a:cubicBezTo>
                <a:cubicBezTo>
                  <a:pt x="3711206" y="287866"/>
                  <a:pt x="3718166" y="304417"/>
                  <a:pt x="3722495" y="321733"/>
                </a:cubicBezTo>
                <a:cubicBezTo>
                  <a:pt x="3725317" y="333022"/>
                  <a:pt x="3728438" y="344241"/>
                  <a:pt x="3730962" y="355600"/>
                </a:cubicBezTo>
                <a:cubicBezTo>
                  <a:pt x="3734084" y="369648"/>
                  <a:pt x="3735938" y="383972"/>
                  <a:pt x="3739428" y="397933"/>
                </a:cubicBezTo>
                <a:cubicBezTo>
                  <a:pt x="3741593" y="406591"/>
                  <a:pt x="3745443" y="414752"/>
                  <a:pt x="3747895" y="423333"/>
                </a:cubicBezTo>
                <a:cubicBezTo>
                  <a:pt x="3753986" y="444650"/>
                  <a:pt x="3761335" y="478574"/>
                  <a:pt x="3764828" y="499533"/>
                </a:cubicBezTo>
                <a:cubicBezTo>
                  <a:pt x="3768109" y="519218"/>
                  <a:pt x="3770014" y="539115"/>
                  <a:pt x="3773295" y="558800"/>
                </a:cubicBezTo>
                <a:cubicBezTo>
                  <a:pt x="3778668" y="591037"/>
                  <a:pt x="3782619" y="604563"/>
                  <a:pt x="3790228" y="635000"/>
                </a:cubicBezTo>
                <a:cubicBezTo>
                  <a:pt x="3793050" y="680155"/>
                  <a:pt x="3794599" y="725408"/>
                  <a:pt x="3798695" y="770466"/>
                </a:cubicBezTo>
                <a:cubicBezTo>
                  <a:pt x="3800249" y="787562"/>
                  <a:pt x="3804734" y="804272"/>
                  <a:pt x="3807162" y="821266"/>
                </a:cubicBezTo>
                <a:cubicBezTo>
                  <a:pt x="3810380" y="843791"/>
                  <a:pt x="3812806" y="866422"/>
                  <a:pt x="3815628" y="889000"/>
                </a:cubicBezTo>
                <a:cubicBezTo>
                  <a:pt x="3818450" y="939800"/>
                  <a:pt x="3820193" y="990672"/>
                  <a:pt x="3824095" y="1041400"/>
                </a:cubicBezTo>
                <a:cubicBezTo>
                  <a:pt x="3829469" y="1111264"/>
                  <a:pt x="3832762" y="1097933"/>
                  <a:pt x="3841028" y="1159933"/>
                </a:cubicBezTo>
                <a:cubicBezTo>
                  <a:pt x="3853630" y="1254452"/>
                  <a:pt x="3840313" y="1208589"/>
                  <a:pt x="3857962" y="1261533"/>
                </a:cubicBezTo>
                <a:cubicBezTo>
                  <a:pt x="3863606" y="1317977"/>
                  <a:pt x="3863770" y="1375242"/>
                  <a:pt x="3874895" y="1430866"/>
                </a:cubicBezTo>
                <a:cubicBezTo>
                  <a:pt x="3877717" y="1444977"/>
                  <a:pt x="3880788" y="1459041"/>
                  <a:pt x="3883362" y="1473200"/>
                </a:cubicBezTo>
                <a:cubicBezTo>
                  <a:pt x="3893916" y="1531251"/>
                  <a:pt x="3890786" y="1521459"/>
                  <a:pt x="3900295" y="1583266"/>
                </a:cubicBezTo>
                <a:cubicBezTo>
                  <a:pt x="3902905" y="1600233"/>
                  <a:pt x="3905940" y="1617133"/>
                  <a:pt x="3908762" y="1634066"/>
                </a:cubicBezTo>
                <a:cubicBezTo>
                  <a:pt x="3911584" y="1698977"/>
                  <a:pt x="3913175" y="1763954"/>
                  <a:pt x="3917228" y="1828800"/>
                </a:cubicBezTo>
                <a:cubicBezTo>
                  <a:pt x="3918822" y="1854307"/>
                  <a:pt x="3923874" y="1879509"/>
                  <a:pt x="3925695" y="1905000"/>
                </a:cubicBezTo>
                <a:cubicBezTo>
                  <a:pt x="3929521" y="1958560"/>
                  <a:pt x="3931340" y="2012244"/>
                  <a:pt x="3934162" y="2065866"/>
                </a:cubicBezTo>
                <a:cubicBezTo>
                  <a:pt x="3930678" y="2529207"/>
                  <a:pt x="3923893" y="3545629"/>
                  <a:pt x="3917228" y="4055533"/>
                </a:cubicBezTo>
                <a:cubicBezTo>
                  <a:pt x="3914348" y="4275837"/>
                  <a:pt x="4010074" y="4404124"/>
                  <a:pt x="3883362" y="4512733"/>
                </a:cubicBezTo>
                <a:cubicBezTo>
                  <a:pt x="3872648" y="4521916"/>
                  <a:pt x="3860784" y="4529666"/>
                  <a:pt x="3849495" y="4538133"/>
                </a:cubicBezTo>
                <a:cubicBezTo>
                  <a:pt x="3869628" y="4598531"/>
                  <a:pt x="3841079" y="4525508"/>
                  <a:pt x="3883362" y="4588933"/>
                </a:cubicBezTo>
                <a:cubicBezTo>
                  <a:pt x="3890799" y="4600088"/>
                  <a:pt x="3899075" y="4650564"/>
                  <a:pt x="3900295" y="4656666"/>
                </a:cubicBezTo>
                <a:cubicBezTo>
                  <a:pt x="3897473" y="4938888"/>
                  <a:pt x="3897006" y="5221144"/>
                  <a:pt x="3891828" y="5503333"/>
                </a:cubicBezTo>
                <a:cubicBezTo>
                  <a:pt x="3891162" y="5539618"/>
                  <a:pt x="3883087" y="5585002"/>
                  <a:pt x="3874895" y="5621866"/>
                </a:cubicBezTo>
                <a:cubicBezTo>
                  <a:pt x="3874153" y="5625204"/>
                  <a:pt x="3862523" y="5674748"/>
                  <a:pt x="3857962" y="5681133"/>
                </a:cubicBezTo>
                <a:cubicBezTo>
                  <a:pt x="3848683" y="5694124"/>
                  <a:pt x="3839583" y="5711128"/>
                  <a:pt x="3824095" y="5715000"/>
                </a:cubicBezTo>
                <a:cubicBezTo>
                  <a:pt x="3812806" y="5717822"/>
                  <a:pt x="3801417" y="5720269"/>
                  <a:pt x="3790228" y="5723466"/>
                </a:cubicBezTo>
                <a:cubicBezTo>
                  <a:pt x="3781647" y="5725918"/>
                  <a:pt x="3773540" y="5729997"/>
                  <a:pt x="3764828" y="5731933"/>
                </a:cubicBezTo>
                <a:cubicBezTo>
                  <a:pt x="3748070" y="5735657"/>
                  <a:pt x="3730961" y="5737578"/>
                  <a:pt x="3714028" y="5740400"/>
                </a:cubicBezTo>
                <a:cubicBezTo>
                  <a:pt x="3500257" y="5737511"/>
                  <a:pt x="3252914" y="5760913"/>
                  <a:pt x="3028228" y="5723466"/>
                </a:cubicBezTo>
                <a:cubicBezTo>
                  <a:pt x="3014033" y="5721100"/>
                  <a:pt x="3000006" y="5717822"/>
                  <a:pt x="2985895" y="5715000"/>
                </a:cubicBezTo>
                <a:cubicBezTo>
                  <a:pt x="2971784" y="5709355"/>
                  <a:pt x="2957792" y="5703402"/>
                  <a:pt x="2943562" y="5698066"/>
                </a:cubicBezTo>
                <a:cubicBezTo>
                  <a:pt x="2935206" y="5694932"/>
                  <a:pt x="2926365" y="5693116"/>
                  <a:pt x="2918162" y="5689600"/>
                </a:cubicBezTo>
                <a:cubicBezTo>
                  <a:pt x="2906561" y="5684628"/>
                  <a:pt x="2896269" y="5676657"/>
                  <a:pt x="2884295" y="5672666"/>
                </a:cubicBezTo>
                <a:cubicBezTo>
                  <a:pt x="2870643" y="5668115"/>
                  <a:pt x="2856073" y="5667022"/>
                  <a:pt x="2841962" y="5664200"/>
                </a:cubicBezTo>
                <a:cubicBezTo>
                  <a:pt x="2833495" y="5658555"/>
                  <a:pt x="2825397" y="5652315"/>
                  <a:pt x="2816562" y="5647266"/>
                </a:cubicBezTo>
                <a:cubicBezTo>
                  <a:pt x="2792538" y="5633538"/>
                  <a:pt x="2777923" y="5631081"/>
                  <a:pt x="2757295" y="5613400"/>
                </a:cubicBezTo>
                <a:cubicBezTo>
                  <a:pt x="2745173" y="5603010"/>
                  <a:pt x="2723428" y="5579533"/>
                  <a:pt x="2723428" y="5579533"/>
                </a:cubicBezTo>
                <a:cubicBezTo>
                  <a:pt x="2720606" y="5571066"/>
                  <a:pt x="2717414" y="5562714"/>
                  <a:pt x="2714962" y="5554133"/>
                </a:cubicBezTo>
                <a:cubicBezTo>
                  <a:pt x="2711345" y="5541473"/>
                  <a:pt x="2704795" y="5508400"/>
                  <a:pt x="2698028" y="5494866"/>
                </a:cubicBezTo>
                <a:cubicBezTo>
                  <a:pt x="2693477" y="5485765"/>
                  <a:pt x="2685228" y="5478765"/>
                  <a:pt x="2681095" y="5469466"/>
                </a:cubicBezTo>
                <a:cubicBezTo>
                  <a:pt x="2673846" y="5453155"/>
                  <a:pt x="2669806" y="5435599"/>
                  <a:pt x="2664162" y="5418666"/>
                </a:cubicBezTo>
                <a:cubicBezTo>
                  <a:pt x="2661340" y="5410199"/>
                  <a:pt x="2657445" y="5402017"/>
                  <a:pt x="2655695" y="5393266"/>
                </a:cubicBezTo>
                <a:cubicBezTo>
                  <a:pt x="2652873" y="5379155"/>
                  <a:pt x="2650718" y="5364894"/>
                  <a:pt x="2647228" y="5350933"/>
                </a:cubicBezTo>
                <a:cubicBezTo>
                  <a:pt x="2645064" y="5342275"/>
                  <a:pt x="2640926" y="5334191"/>
                  <a:pt x="2638762" y="5325533"/>
                </a:cubicBezTo>
                <a:cubicBezTo>
                  <a:pt x="2635272" y="5311572"/>
                  <a:pt x="2633531" y="5297222"/>
                  <a:pt x="2630295" y="5283200"/>
                </a:cubicBezTo>
                <a:cubicBezTo>
                  <a:pt x="2625062" y="5260523"/>
                  <a:pt x="2619006" y="5238044"/>
                  <a:pt x="2613362" y="5215466"/>
                </a:cubicBezTo>
                <a:lnTo>
                  <a:pt x="2596428" y="5147733"/>
                </a:lnTo>
                <a:cubicBezTo>
                  <a:pt x="2593606" y="5127977"/>
                  <a:pt x="2591876" y="5108035"/>
                  <a:pt x="2587962" y="5088466"/>
                </a:cubicBezTo>
                <a:cubicBezTo>
                  <a:pt x="2583398" y="5065645"/>
                  <a:pt x="2576672" y="5043311"/>
                  <a:pt x="2571028" y="5020733"/>
                </a:cubicBezTo>
                <a:lnTo>
                  <a:pt x="2545628" y="4919133"/>
                </a:lnTo>
                <a:cubicBezTo>
                  <a:pt x="2542806" y="4907844"/>
                  <a:pt x="2540842" y="4896305"/>
                  <a:pt x="2537162" y="4885266"/>
                </a:cubicBezTo>
                <a:cubicBezTo>
                  <a:pt x="2534340" y="4876799"/>
                  <a:pt x="2531147" y="4868447"/>
                  <a:pt x="2528695" y="4859866"/>
                </a:cubicBezTo>
                <a:cubicBezTo>
                  <a:pt x="2511960" y="4801296"/>
                  <a:pt x="2527752" y="4846684"/>
                  <a:pt x="2511762" y="4766733"/>
                </a:cubicBezTo>
                <a:cubicBezTo>
                  <a:pt x="2507198" y="4743912"/>
                  <a:pt x="2500472" y="4721578"/>
                  <a:pt x="2494828" y="4699000"/>
                </a:cubicBezTo>
                <a:cubicBezTo>
                  <a:pt x="2492006" y="4687711"/>
                  <a:pt x="2491566" y="4675541"/>
                  <a:pt x="2486362" y="4665133"/>
                </a:cubicBezTo>
                <a:cubicBezTo>
                  <a:pt x="2480717" y="4653844"/>
                  <a:pt x="2474400" y="4642867"/>
                  <a:pt x="2469428" y="4631266"/>
                </a:cubicBezTo>
                <a:cubicBezTo>
                  <a:pt x="2465912" y="4623063"/>
                  <a:pt x="2463414" y="4614447"/>
                  <a:pt x="2460962" y="4605866"/>
                </a:cubicBezTo>
                <a:cubicBezTo>
                  <a:pt x="2457765" y="4594678"/>
                  <a:pt x="2457699" y="4582408"/>
                  <a:pt x="2452495" y="4572000"/>
                </a:cubicBezTo>
                <a:cubicBezTo>
                  <a:pt x="2446184" y="4559379"/>
                  <a:pt x="2435562" y="4549422"/>
                  <a:pt x="2427095" y="4538133"/>
                </a:cubicBezTo>
                <a:cubicBezTo>
                  <a:pt x="2421451" y="4515555"/>
                  <a:pt x="2420570" y="4491215"/>
                  <a:pt x="2410162" y="4470400"/>
                </a:cubicBezTo>
                <a:cubicBezTo>
                  <a:pt x="2395408" y="4440892"/>
                  <a:pt x="2387107" y="4426635"/>
                  <a:pt x="2376295" y="4394200"/>
                </a:cubicBezTo>
                <a:cubicBezTo>
                  <a:pt x="2343980" y="4297256"/>
                  <a:pt x="2401896" y="4436937"/>
                  <a:pt x="2342428" y="4318000"/>
                </a:cubicBezTo>
                <a:cubicBezTo>
                  <a:pt x="2338437" y="4310018"/>
                  <a:pt x="2338912" y="4300026"/>
                  <a:pt x="2333962" y="4292600"/>
                </a:cubicBezTo>
                <a:cubicBezTo>
                  <a:pt x="2327320" y="4282637"/>
                  <a:pt x="2315522" y="4276943"/>
                  <a:pt x="2308562" y="4267200"/>
                </a:cubicBezTo>
                <a:cubicBezTo>
                  <a:pt x="2301226" y="4256929"/>
                  <a:pt x="2297890" y="4244292"/>
                  <a:pt x="2291628" y="4233333"/>
                </a:cubicBezTo>
                <a:cubicBezTo>
                  <a:pt x="2286579" y="4224498"/>
                  <a:pt x="2279246" y="4217034"/>
                  <a:pt x="2274695" y="4207933"/>
                </a:cubicBezTo>
                <a:cubicBezTo>
                  <a:pt x="2255321" y="4169186"/>
                  <a:pt x="2281772" y="4189610"/>
                  <a:pt x="2240828" y="4148666"/>
                </a:cubicBezTo>
                <a:cubicBezTo>
                  <a:pt x="2233633" y="4141471"/>
                  <a:pt x="2223245" y="4138247"/>
                  <a:pt x="2215428" y="4131733"/>
                </a:cubicBezTo>
                <a:cubicBezTo>
                  <a:pt x="2206230" y="4124068"/>
                  <a:pt x="2199226" y="4113998"/>
                  <a:pt x="2190028" y="4106333"/>
                </a:cubicBezTo>
                <a:cubicBezTo>
                  <a:pt x="2167529" y="4087584"/>
                  <a:pt x="2157105" y="4087519"/>
                  <a:pt x="2130762" y="4072466"/>
                </a:cubicBezTo>
                <a:cubicBezTo>
                  <a:pt x="2121927" y="4067417"/>
                  <a:pt x="2113829" y="4061177"/>
                  <a:pt x="2105362" y="4055533"/>
                </a:cubicBezTo>
                <a:cubicBezTo>
                  <a:pt x="2102540" y="4047066"/>
                  <a:pt x="2103206" y="4036444"/>
                  <a:pt x="2096895" y="4030133"/>
                </a:cubicBezTo>
                <a:cubicBezTo>
                  <a:pt x="2068696" y="4001934"/>
                  <a:pt x="2038669" y="3993296"/>
                  <a:pt x="2003762" y="3979333"/>
                </a:cubicBezTo>
                <a:cubicBezTo>
                  <a:pt x="1961106" y="3936677"/>
                  <a:pt x="1996630" y="3964628"/>
                  <a:pt x="1927562" y="3937000"/>
                </a:cubicBezTo>
                <a:cubicBezTo>
                  <a:pt x="1913451" y="3931355"/>
                  <a:pt x="1899459" y="3925402"/>
                  <a:pt x="1885228" y="3920066"/>
                </a:cubicBezTo>
                <a:cubicBezTo>
                  <a:pt x="1876872" y="3916932"/>
                  <a:pt x="1868184" y="3914734"/>
                  <a:pt x="1859828" y="3911600"/>
                </a:cubicBezTo>
                <a:cubicBezTo>
                  <a:pt x="1845598" y="3906264"/>
                  <a:pt x="1831913" y="3899472"/>
                  <a:pt x="1817495" y="3894666"/>
                </a:cubicBezTo>
                <a:cubicBezTo>
                  <a:pt x="1771426" y="3879310"/>
                  <a:pt x="1786822" y="3893809"/>
                  <a:pt x="1732828" y="3869266"/>
                </a:cubicBezTo>
                <a:cubicBezTo>
                  <a:pt x="1613347" y="3814956"/>
                  <a:pt x="1746496" y="3867634"/>
                  <a:pt x="1665095" y="3826933"/>
                </a:cubicBezTo>
                <a:cubicBezTo>
                  <a:pt x="1657113" y="3822942"/>
                  <a:pt x="1648162" y="3821288"/>
                  <a:pt x="1639695" y="3818466"/>
                </a:cubicBezTo>
                <a:cubicBezTo>
                  <a:pt x="1634051" y="3809999"/>
                  <a:pt x="1626895" y="3802365"/>
                  <a:pt x="1622762" y="3793066"/>
                </a:cubicBezTo>
                <a:cubicBezTo>
                  <a:pt x="1615513" y="3776755"/>
                  <a:pt x="1605828" y="3742266"/>
                  <a:pt x="1605828" y="3742266"/>
                </a:cubicBezTo>
                <a:cubicBezTo>
                  <a:pt x="1603006" y="3685822"/>
                  <a:pt x="1600412" y="3629365"/>
                  <a:pt x="1597362" y="3572933"/>
                </a:cubicBezTo>
                <a:cubicBezTo>
                  <a:pt x="1589085" y="3419811"/>
                  <a:pt x="1598011" y="3474577"/>
                  <a:pt x="1580428" y="3386666"/>
                </a:cubicBezTo>
                <a:cubicBezTo>
                  <a:pt x="1577606" y="3358444"/>
                  <a:pt x="1574931" y="3330207"/>
                  <a:pt x="1571962" y="3302000"/>
                </a:cubicBezTo>
                <a:cubicBezTo>
                  <a:pt x="1562328" y="3210474"/>
                  <a:pt x="1571015" y="3248359"/>
                  <a:pt x="1546562" y="3175000"/>
                </a:cubicBezTo>
                <a:cubicBezTo>
                  <a:pt x="1543740" y="3166533"/>
                  <a:pt x="1544406" y="3155911"/>
                  <a:pt x="1538095" y="3149600"/>
                </a:cubicBezTo>
                <a:lnTo>
                  <a:pt x="1521162" y="3132666"/>
                </a:lnTo>
                <a:cubicBezTo>
                  <a:pt x="1513716" y="3102885"/>
                  <a:pt x="1513470" y="3091495"/>
                  <a:pt x="1495762" y="3064933"/>
                </a:cubicBezTo>
                <a:cubicBezTo>
                  <a:pt x="1491334" y="3058291"/>
                  <a:pt x="1484473" y="3053644"/>
                  <a:pt x="1478828" y="3048000"/>
                </a:cubicBezTo>
                <a:cubicBezTo>
                  <a:pt x="1476006" y="3039533"/>
                  <a:pt x="1474954" y="3030253"/>
                  <a:pt x="1470362" y="3022600"/>
                </a:cubicBezTo>
                <a:cubicBezTo>
                  <a:pt x="1466255" y="3015755"/>
                  <a:pt x="1459489" y="3010861"/>
                  <a:pt x="1453428" y="3005666"/>
                </a:cubicBezTo>
                <a:cubicBezTo>
                  <a:pt x="1409505" y="2968018"/>
                  <a:pt x="1425582" y="2976629"/>
                  <a:pt x="1385695" y="2963333"/>
                </a:cubicBezTo>
                <a:cubicBezTo>
                  <a:pt x="1371584" y="2949222"/>
                  <a:pt x="1358380" y="2934141"/>
                  <a:pt x="1343362" y="2921000"/>
                </a:cubicBezTo>
                <a:cubicBezTo>
                  <a:pt x="1335704" y="2914299"/>
                  <a:pt x="1325779" y="2910580"/>
                  <a:pt x="1317962" y="2904066"/>
                </a:cubicBezTo>
                <a:cubicBezTo>
                  <a:pt x="1308764" y="2896401"/>
                  <a:pt x="1302141" y="2885850"/>
                  <a:pt x="1292562" y="2878666"/>
                </a:cubicBezTo>
                <a:cubicBezTo>
                  <a:pt x="1258720" y="2853285"/>
                  <a:pt x="1250134" y="2855631"/>
                  <a:pt x="1216362" y="2836333"/>
                </a:cubicBezTo>
                <a:cubicBezTo>
                  <a:pt x="1188857" y="2820616"/>
                  <a:pt x="1188911" y="2817349"/>
                  <a:pt x="1165562" y="2794000"/>
                </a:cubicBezTo>
                <a:cubicBezTo>
                  <a:pt x="1159917" y="2799644"/>
                  <a:pt x="1156611" y="2810933"/>
                  <a:pt x="1148628" y="2810933"/>
                </a:cubicBezTo>
                <a:cubicBezTo>
                  <a:pt x="1138452" y="2810933"/>
                  <a:pt x="1133045" y="2796677"/>
                  <a:pt x="1123228" y="2794000"/>
                </a:cubicBezTo>
                <a:cubicBezTo>
                  <a:pt x="1101276" y="2788013"/>
                  <a:pt x="1078073" y="2788355"/>
                  <a:pt x="1055495" y="2785533"/>
                </a:cubicBezTo>
                <a:lnTo>
                  <a:pt x="979295" y="2760133"/>
                </a:lnTo>
                <a:cubicBezTo>
                  <a:pt x="970828" y="2757311"/>
                  <a:pt x="962553" y="2753830"/>
                  <a:pt x="953895" y="2751666"/>
                </a:cubicBezTo>
                <a:cubicBezTo>
                  <a:pt x="942606" y="2748844"/>
                  <a:pt x="931174" y="2746544"/>
                  <a:pt x="920028" y="2743200"/>
                </a:cubicBezTo>
                <a:cubicBezTo>
                  <a:pt x="902931" y="2738071"/>
                  <a:pt x="886835" y="2729200"/>
                  <a:pt x="869228" y="2726266"/>
                </a:cubicBezTo>
                <a:cubicBezTo>
                  <a:pt x="852295" y="2723444"/>
                  <a:pt x="835422" y="2720228"/>
                  <a:pt x="818428" y="2717800"/>
                </a:cubicBezTo>
                <a:cubicBezTo>
                  <a:pt x="795903" y="2714582"/>
                  <a:pt x="773184" y="2712793"/>
                  <a:pt x="750695" y="2709333"/>
                </a:cubicBezTo>
                <a:cubicBezTo>
                  <a:pt x="736472" y="2707145"/>
                  <a:pt x="722473" y="2703688"/>
                  <a:pt x="708362" y="2700866"/>
                </a:cubicBezTo>
                <a:cubicBezTo>
                  <a:pt x="697073" y="2695222"/>
                  <a:pt x="686096" y="2688905"/>
                  <a:pt x="674495" y="2683933"/>
                </a:cubicBezTo>
                <a:cubicBezTo>
                  <a:pt x="654187" y="2675230"/>
                  <a:pt x="636721" y="2673141"/>
                  <a:pt x="615228" y="2667000"/>
                </a:cubicBezTo>
                <a:cubicBezTo>
                  <a:pt x="606647" y="2664548"/>
                  <a:pt x="598409" y="2660985"/>
                  <a:pt x="589828" y="2658533"/>
                </a:cubicBezTo>
                <a:cubicBezTo>
                  <a:pt x="500253" y="2632939"/>
                  <a:pt x="625893" y="2673377"/>
                  <a:pt x="505162" y="2633133"/>
                </a:cubicBezTo>
                <a:cubicBezTo>
                  <a:pt x="441318" y="2611852"/>
                  <a:pt x="520014" y="2640558"/>
                  <a:pt x="454362" y="2607733"/>
                </a:cubicBezTo>
                <a:cubicBezTo>
                  <a:pt x="442438" y="2601771"/>
                  <a:pt x="403723" y="2587218"/>
                  <a:pt x="386628" y="2582333"/>
                </a:cubicBezTo>
                <a:cubicBezTo>
                  <a:pt x="375440" y="2579136"/>
                  <a:pt x="364051" y="2576688"/>
                  <a:pt x="352762" y="2573866"/>
                </a:cubicBezTo>
                <a:cubicBezTo>
                  <a:pt x="344295" y="2568222"/>
                  <a:pt x="336661" y="2561066"/>
                  <a:pt x="327362" y="2556933"/>
                </a:cubicBezTo>
                <a:cubicBezTo>
                  <a:pt x="295317" y="2542691"/>
                  <a:pt x="267937" y="2537662"/>
                  <a:pt x="234228" y="2531533"/>
                </a:cubicBezTo>
                <a:cubicBezTo>
                  <a:pt x="217338" y="2528462"/>
                  <a:pt x="200214" y="2526663"/>
                  <a:pt x="183428" y="2523066"/>
                </a:cubicBezTo>
                <a:cubicBezTo>
                  <a:pt x="160672" y="2518190"/>
                  <a:pt x="115695" y="2506133"/>
                  <a:pt x="115695" y="2506133"/>
                </a:cubicBezTo>
                <a:cubicBezTo>
                  <a:pt x="0" y="2515033"/>
                  <a:pt x="25384" y="2490611"/>
                  <a:pt x="14095" y="2480733"/>
                </a:cubicBezTo>
                <a:close/>
              </a:path>
            </a:pathLst>
          </a:custGeom>
          <a:solidFill>
            <a:schemeClr val="accent1"/>
          </a:solidFill>
          <a:ln w="12700">
            <a:solidFill>
              <a:schemeClr val="tx1"/>
            </a:solidFill>
            <a:round/>
            <a:headEnd/>
            <a:tailEnd/>
          </a:ln>
        </p:spPr>
        <p:txBody>
          <a:bodyPr>
            <a:prstTxWarp prst="textNoShape">
              <a:avLst/>
            </a:prstTxWarp>
          </a:bodyPr>
          <a:lstStyle/>
          <a:p>
            <a:endParaRPr lang="en-US"/>
          </a:p>
        </p:txBody>
      </p:sp>
      <p:sp>
        <p:nvSpPr>
          <p:cNvPr id="46088" name="TextBox 10"/>
          <p:cNvSpPr txBox="1">
            <a:spLocks noChangeArrowheads="1"/>
          </p:cNvSpPr>
          <p:nvPr/>
        </p:nvSpPr>
        <p:spPr bwMode="auto">
          <a:xfrm>
            <a:off x="1600200" y="1295400"/>
            <a:ext cx="2154238" cy="584200"/>
          </a:xfrm>
          <a:prstGeom prst="rect">
            <a:avLst/>
          </a:prstGeom>
          <a:noFill/>
          <a:ln w="9525">
            <a:noFill/>
            <a:miter lim="800000"/>
            <a:headEnd/>
            <a:tailEnd/>
          </a:ln>
        </p:spPr>
        <p:txBody>
          <a:bodyPr wrap="none">
            <a:prstTxWarp prst="textNoShape">
              <a:avLst/>
            </a:prstTxWarp>
            <a:spAutoFit/>
          </a:bodyPr>
          <a:lstStyle/>
          <a:p>
            <a:r>
              <a:rPr lang="en-US" sz="3200">
                <a:solidFill>
                  <a:srgbClr val="007B71"/>
                </a:solidFill>
              </a:rPr>
              <a:t>Watershed</a:t>
            </a:r>
          </a:p>
        </p:txBody>
      </p:sp>
      <p:sp>
        <p:nvSpPr>
          <p:cNvPr id="46089" name="TextBox 11"/>
          <p:cNvSpPr txBox="1">
            <a:spLocks noChangeArrowheads="1"/>
          </p:cNvSpPr>
          <p:nvPr/>
        </p:nvSpPr>
        <p:spPr bwMode="auto">
          <a:xfrm>
            <a:off x="6705600" y="228600"/>
            <a:ext cx="979488" cy="646113"/>
          </a:xfrm>
          <a:prstGeom prst="rect">
            <a:avLst/>
          </a:prstGeom>
          <a:noFill/>
          <a:ln w="9525">
            <a:noFill/>
            <a:miter lim="800000"/>
            <a:headEnd/>
            <a:tailEnd/>
          </a:ln>
        </p:spPr>
        <p:txBody>
          <a:bodyPr wrap="none">
            <a:prstTxWarp prst="textNoShape">
              <a:avLst/>
            </a:prstTxWarp>
            <a:spAutoFit/>
          </a:bodyPr>
          <a:lstStyle/>
          <a:p>
            <a:r>
              <a:rPr lang="en-US" sz="3600">
                <a:solidFill>
                  <a:schemeClr val="accent1"/>
                </a:solidFill>
              </a:rPr>
              <a:t>Bay</a:t>
            </a:r>
          </a:p>
        </p:txBody>
      </p:sp>
      <p:sp>
        <p:nvSpPr>
          <p:cNvPr id="46090" name="TextBox 12"/>
          <p:cNvSpPr txBox="1">
            <a:spLocks noChangeArrowheads="1"/>
          </p:cNvSpPr>
          <p:nvPr/>
        </p:nvSpPr>
        <p:spPr bwMode="auto">
          <a:xfrm>
            <a:off x="5257800" y="3581400"/>
            <a:ext cx="1022350" cy="954088"/>
          </a:xfrm>
          <a:prstGeom prst="rect">
            <a:avLst/>
          </a:prstGeom>
          <a:noFill/>
          <a:ln w="9525">
            <a:noFill/>
            <a:miter lim="800000"/>
            <a:headEnd/>
            <a:tailEnd/>
          </a:ln>
        </p:spPr>
        <p:txBody>
          <a:bodyPr wrap="none">
            <a:prstTxWarp prst="textNoShape">
              <a:avLst/>
            </a:prstTxWarp>
            <a:spAutoFit/>
          </a:bodyPr>
          <a:lstStyle/>
          <a:p>
            <a:r>
              <a:rPr lang="en-US">
                <a:solidFill>
                  <a:srgbClr val="618FFD"/>
                </a:solidFill>
              </a:rPr>
              <a:t>Tidal</a:t>
            </a:r>
          </a:p>
          <a:p>
            <a:r>
              <a:rPr lang="en-US">
                <a:solidFill>
                  <a:srgbClr val="618FFD"/>
                </a:solidFill>
              </a:rPr>
              <a:t>River</a:t>
            </a:r>
          </a:p>
        </p:txBody>
      </p:sp>
      <p:pic>
        <p:nvPicPr>
          <p:cNvPr id="46091" name="Picture 14" descr="little gage.tiff"/>
          <p:cNvPicPr>
            <a:picLocks noChangeAspect="1"/>
          </p:cNvPicPr>
          <p:nvPr/>
        </p:nvPicPr>
        <p:blipFill>
          <a:blip r:embed="rId2"/>
          <a:srcRect/>
          <a:stretch>
            <a:fillRect/>
          </a:stretch>
        </p:blipFill>
        <p:spPr bwMode="auto">
          <a:xfrm>
            <a:off x="4572000" y="2438400"/>
            <a:ext cx="457200" cy="612775"/>
          </a:xfrm>
          <a:prstGeom prst="rect">
            <a:avLst/>
          </a:prstGeom>
          <a:noFill/>
          <a:ln w="9525">
            <a:noFill/>
            <a:miter lim="800000"/>
            <a:headEnd/>
            <a:tailEnd/>
          </a:ln>
        </p:spPr>
      </p:pic>
      <p:sp>
        <p:nvSpPr>
          <p:cNvPr id="46092" name="TextBox 15"/>
          <p:cNvSpPr txBox="1">
            <a:spLocks noChangeArrowheads="1"/>
          </p:cNvSpPr>
          <p:nvPr/>
        </p:nvSpPr>
        <p:spPr bwMode="auto">
          <a:xfrm>
            <a:off x="4191000" y="1524000"/>
            <a:ext cx="1301750" cy="830263"/>
          </a:xfrm>
          <a:prstGeom prst="rect">
            <a:avLst/>
          </a:prstGeom>
          <a:noFill/>
          <a:ln w="9525">
            <a:noFill/>
            <a:miter lim="800000"/>
            <a:headEnd/>
            <a:tailEnd/>
          </a:ln>
        </p:spPr>
        <p:txBody>
          <a:bodyPr wrap="none">
            <a:prstTxWarp prst="textNoShape">
              <a:avLst/>
            </a:prstTxWarp>
            <a:spAutoFit/>
          </a:bodyPr>
          <a:lstStyle/>
          <a:p>
            <a:pPr algn="ctr"/>
            <a:r>
              <a:rPr lang="en-US" sz="1600">
                <a:solidFill>
                  <a:srgbClr val="FFFFFF"/>
                </a:solidFill>
              </a:rPr>
              <a:t>Streamgage </a:t>
            </a:r>
          </a:p>
          <a:p>
            <a:pPr algn="ctr"/>
            <a:r>
              <a:rPr lang="en-US" sz="1600">
                <a:solidFill>
                  <a:srgbClr val="FFFFFF"/>
                </a:solidFill>
              </a:rPr>
              <a:t>&amp; Sampling </a:t>
            </a:r>
          </a:p>
          <a:p>
            <a:pPr algn="ctr"/>
            <a:r>
              <a:rPr lang="en-US" sz="1600">
                <a:solidFill>
                  <a:srgbClr val="FFFFFF"/>
                </a:solidFill>
              </a:rPr>
              <a:t>Location</a:t>
            </a:r>
          </a:p>
        </p:txBody>
      </p:sp>
      <p:pic>
        <p:nvPicPr>
          <p:cNvPr id="46093" name="Picture 16"/>
          <p:cNvPicPr>
            <a:picLocks noChangeAspect="1"/>
          </p:cNvPicPr>
          <p:nvPr/>
        </p:nvPicPr>
        <p:blipFill>
          <a:blip r:embed="rId3"/>
          <a:srcRect/>
          <a:stretch>
            <a:fillRect/>
          </a:stretch>
        </p:blipFill>
        <p:spPr bwMode="auto">
          <a:xfrm flipH="1">
            <a:off x="3048000" y="3657600"/>
            <a:ext cx="1371600" cy="1824038"/>
          </a:xfrm>
          <a:prstGeom prst="rect">
            <a:avLst/>
          </a:prstGeom>
          <a:noFill/>
          <a:ln w="9525">
            <a:noFill/>
            <a:miter lim="800000"/>
            <a:headEnd/>
            <a:tailEnd/>
          </a:ln>
        </p:spPr>
      </p:pic>
      <p:sp>
        <p:nvSpPr>
          <p:cNvPr id="46094" name="Rectangle 17"/>
          <p:cNvSpPr>
            <a:spLocks noChangeArrowheads="1"/>
          </p:cNvSpPr>
          <p:nvPr/>
        </p:nvSpPr>
        <p:spPr bwMode="auto">
          <a:xfrm>
            <a:off x="228600" y="152400"/>
            <a:ext cx="5791200" cy="1200150"/>
          </a:xfrm>
          <a:prstGeom prst="rect">
            <a:avLst/>
          </a:prstGeom>
          <a:noFill/>
          <a:ln w="9525">
            <a:noFill/>
            <a:miter lim="800000"/>
            <a:headEnd/>
            <a:tailEnd/>
          </a:ln>
        </p:spPr>
        <p:txBody>
          <a:bodyPr>
            <a:prstTxWarp prst="textNoShape">
              <a:avLst/>
            </a:prstTxWarp>
            <a:spAutoFit/>
          </a:bodyPr>
          <a:lstStyle/>
          <a:p>
            <a:r>
              <a:rPr lang="en-US" sz="3600">
                <a:solidFill>
                  <a:srgbClr val="FFFF00"/>
                </a:solidFill>
              </a:rPr>
              <a:t>For understanding progress in the watershed</a:t>
            </a:r>
          </a:p>
        </p:txBody>
      </p:sp>
      <p:sp>
        <p:nvSpPr>
          <p:cNvPr id="46095" name="TextBox 18"/>
          <p:cNvSpPr txBox="1">
            <a:spLocks noChangeArrowheads="1"/>
          </p:cNvSpPr>
          <p:nvPr/>
        </p:nvSpPr>
        <p:spPr bwMode="auto">
          <a:xfrm>
            <a:off x="0" y="5410200"/>
            <a:ext cx="7543800" cy="584200"/>
          </a:xfrm>
          <a:prstGeom prst="rect">
            <a:avLst/>
          </a:prstGeom>
          <a:noFill/>
          <a:ln w="9525">
            <a:noFill/>
            <a:miter lim="800000"/>
            <a:headEnd/>
            <a:tailEnd/>
          </a:ln>
        </p:spPr>
        <p:txBody>
          <a:bodyPr>
            <a:prstTxWarp prst="textNoShape">
              <a:avLst/>
            </a:prstTxWarp>
            <a:spAutoFit/>
          </a:bodyPr>
          <a:lstStyle/>
          <a:p>
            <a:r>
              <a:rPr lang="en-US" sz="3200">
                <a:solidFill>
                  <a:schemeClr val="bg1"/>
                </a:solidFill>
              </a:rPr>
              <a:t>We want the flow-normalized flux history</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rgbClr val="00009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106" name="Freeform 4"/>
          <p:cNvSpPr>
            <a:spLocks noChangeArrowheads="1"/>
          </p:cNvSpPr>
          <p:nvPr/>
        </p:nvSpPr>
        <p:spPr bwMode="auto">
          <a:xfrm>
            <a:off x="1447800" y="1905000"/>
            <a:ext cx="3421063" cy="2895600"/>
          </a:xfrm>
          <a:custGeom>
            <a:avLst/>
            <a:gdLst>
              <a:gd name="T0" fmla="*/ 16381018 w 2963333"/>
              <a:gd name="T1" fmla="*/ 142523902 h 1974721"/>
              <a:gd name="T2" fmla="*/ 15622050 w 2963333"/>
              <a:gd name="T3" fmla="*/ 135328953 h 1974721"/>
              <a:gd name="T4" fmla="*/ 14989584 w 2963333"/>
              <a:gd name="T5" fmla="*/ 124536439 h 1974721"/>
              <a:gd name="T6" fmla="*/ 14357110 w 2963333"/>
              <a:gd name="T7" fmla="*/ 111945078 h 1974721"/>
              <a:gd name="T8" fmla="*/ 13851130 w 2963333"/>
              <a:gd name="T9" fmla="*/ 95756227 h 1974721"/>
              <a:gd name="T10" fmla="*/ 13218651 w 2963333"/>
              <a:gd name="T11" fmla="*/ 77768659 h 1974721"/>
              <a:gd name="T12" fmla="*/ 12839171 w 2963333"/>
              <a:gd name="T13" fmla="*/ 68775033 h 1974721"/>
              <a:gd name="T14" fmla="*/ 12459687 w 2963333"/>
              <a:gd name="T15" fmla="*/ 59781203 h 1974721"/>
              <a:gd name="T16" fmla="*/ 12080205 w 2963333"/>
              <a:gd name="T17" fmla="*/ 54385005 h 1974721"/>
              <a:gd name="T18" fmla="*/ 11700725 w 2963333"/>
              <a:gd name="T19" fmla="*/ 48988732 h 1974721"/>
              <a:gd name="T20" fmla="*/ 11384493 w 2963333"/>
              <a:gd name="T21" fmla="*/ 43592512 h 1974721"/>
              <a:gd name="T22" fmla="*/ 10815266 w 2963333"/>
              <a:gd name="T23" fmla="*/ 34598511 h 1974721"/>
              <a:gd name="T24" fmla="*/ 10246041 w 2963333"/>
              <a:gd name="T25" fmla="*/ 27403598 h 1974721"/>
              <a:gd name="T26" fmla="*/ 9487074 w 2963333"/>
              <a:gd name="T27" fmla="*/ 16611197 h 1974721"/>
              <a:gd name="T28" fmla="*/ 8728110 w 2963333"/>
              <a:gd name="T29" fmla="*/ 5818569 h 1974721"/>
              <a:gd name="T30" fmla="*/ 6893940 w 2963333"/>
              <a:gd name="T31" fmla="*/ 422332 h 1974721"/>
              <a:gd name="T32" fmla="*/ 5755492 w 2963333"/>
              <a:gd name="T33" fmla="*/ 4019834 h 1974721"/>
              <a:gd name="T34" fmla="*/ 4553805 w 2963333"/>
              <a:gd name="T35" fmla="*/ 2220921 h 1974721"/>
              <a:gd name="T36" fmla="*/ 3478592 w 2963333"/>
              <a:gd name="T37" fmla="*/ 9416080 h 1974721"/>
              <a:gd name="T38" fmla="*/ 2466642 w 2963333"/>
              <a:gd name="T39" fmla="*/ 18409755 h 1974721"/>
              <a:gd name="T40" fmla="*/ 2087158 w 2963333"/>
              <a:gd name="T41" fmla="*/ 23806133 h 1974721"/>
              <a:gd name="T42" fmla="*/ 1391443 w 2963333"/>
              <a:gd name="T43" fmla="*/ 38196178 h 1974721"/>
              <a:gd name="T44" fmla="*/ 822211 w 2963333"/>
              <a:gd name="T45" fmla="*/ 54385005 h 1974721"/>
              <a:gd name="T46" fmla="*/ 569221 w 2963333"/>
              <a:gd name="T47" fmla="*/ 65177596 h 1974721"/>
              <a:gd name="T48" fmla="*/ 379489 w 2963333"/>
              <a:gd name="T49" fmla="*/ 75969969 h 1974721"/>
              <a:gd name="T50" fmla="*/ 252988 w 2963333"/>
              <a:gd name="T51" fmla="*/ 88561148 h 1974721"/>
              <a:gd name="T52" fmla="*/ 0 w 2963333"/>
              <a:gd name="T53" fmla="*/ 178499080 h 1974721"/>
              <a:gd name="T54" fmla="*/ 126496 w 2963333"/>
              <a:gd name="T55" fmla="*/ 317003049 h 1974721"/>
              <a:gd name="T56" fmla="*/ 442736 w 2963333"/>
              <a:gd name="T57" fmla="*/ 338588270 h 1974721"/>
              <a:gd name="T58" fmla="*/ 632475 w 2963333"/>
              <a:gd name="T59" fmla="*/ 349380765 h 1974721"/>
              <a:gd name="T60" fmla="*/ 885452 w 2963333"/>
              <a:gd name="T61" fmla="*/ 363770779 h 1974721"/>
              <a:gd name="T62" fmla="*/ 1391443 w 2963333"/>
              <a:gd name="T63" fmla="*/ 379959414 h 1974721"/>
              <a:gd name="T64" fmla="*/ 2340154 w 2963333"/>
              <a:gd name="T65" fmla="*/ 406940848 h 1974721"/>
              <a:gd name="T66" fmla="*/ 2972619 w 2963333"/>
              <a:gd name="T67" fmla="*/ 415934777 h 1974721"/>
              <a:gd name="T68" fmla="*/ 10309293 w 2963333"/>
              <a:gd name="T69" fmla="*/ 417733335 h 1974721"/>
              <a:gd name="T70" fmla="*/ 11068259 w 2963333"/>
              <a:gd name="T71" fmla="*/ 414135852 h 1974721"/>
              <a:gd name="T72" fmla="*/ 11510985 w 2963333"/>
              <a:gd name="T73" fmla="*/ 408739686 h 1974721"/>
              <a:gd name="T74" fmla="*/ 11953711 w 2963333"/>
              <a:gd name="T75" fmla="*/ 403343281 h 1974721"/>
              <a:gd name="T76" fmla="*/ 12396449 w 2963333"/>
              <a:gd name="T77" fmla="*/ 397947085 h 1974721"/>
              <a:gd name="T78" fmla="*/ 12839171 w 2963333"/>
              <a:gd name="T79" fmla="*/ 392550838 h 1974721"/>
              <a:gd name="T80" fmla="*/ 13534893 w 2963333"/>
              <a:gd name="T81" fmla="*/ 379959414 h 1974721"/>
              <a:gd name="T82" fmla="*/ 13977626 w 2963333"/>
              <a:gd name="T83" fmla="*/ 374563285 h 1974721"/>
              <a:gd name="T84" fmla="*/ 14546851 w 2963333"/>
              <a:gd name="T85" fmla="*/ 367368358 h 1974721"/>
              <a:gd name="T86" fmla="*/ 14926325 w 2963333"/>
              <a:gd name="T87" fmla="*/ 361972140 h 1974721"/>
              <a:gd name="T88" fmla="*/ 15685290 w 2963333"/>
              <a:gd name="T89" fmla="*/ 351179601 h 1974721"/>
              <a:gd name="T90" fmla="*/ 16254517 w 2963333"/>
              <a:gd name="T91" fmla="*/ 340386979 h 1974721"/>
              <a:gd name="T92" fmla="*/ 16697258 w 2963333"/>
              <a:gd name="T93" fmla="*/ 325996890 h 1974721"/>
              <a:gd name="T94" fmla="*/ 16950243 w 2963333"/>
              <a:gd name="T95" fmla="*/ 317003049 h 1974721"/>
              <a:gd name="T96" fmla="*/ 17519471 w 2963333"/>
              <a:gd name="T97" fmla="*/ 295418112 h 1974721"/>
              <a:gd name="T98" fmla="*/ 17962197 w 2963333"/>
              <a:gd name="T99" fmla="*/ 275631866 h 1974721"/>
              <a:gd name="T100" fmla="*/ 18151928 w 2963333"/>
              <a:gd name="T101" fmla="*/ 264839311 h 1974721"/>
              <a:gd name="T102" fmla="*/ 18657917 w 2963333"/>
              <a:gd name="T103" fmla="*/ 239656625 h 1974721"/>
              <a:gd name="T104" fmla="*/ 19163884 w 2963333"/>
              <a:gd name="T105" fmla="*/ 227065530 h 1974721"/>
              <a:gd name="T106" fmla="*/ 19796362 w 2963333"/>
              <a:gd name="T107" fmla="*/ 216272881 h 1974721"/>
              <a:gd name="T108" fmla="*/ 20302340 w 2963333"/>
              <a:gd name="T109" fmla="*/ 207279014 h 1974721"/>
              <a:gd name="T110" fmla="*/ 21061301 w 2963333"/>
              <a:gd name="T111" fmla="*/ 200084294 h 1974721"/>
              <a:gd name="T112" fmla="*/ 21440787 w 2963333"/>
              <a:gd name="T113" fmla="*/ 196486548 h 1974721"/>
              <a:gd name="T114" fmla="*/ 22136501 w 2963333"/>
              <a:gd name="T115" fmla="*/ 192888983 h 197472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963333"/>
              <a:gd name="T175" fmla="*/ 0 h 1974721"/>
              <a:gd name="T176" fmla="*/ 2963333 w 2963333"/>
              <a:gd name="T177" fmla="*/ 1974721 h 197472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963333" h="1974721">
                <a:moveTo>
                  <a:pt x="2345267" y="687788"/>
                </a:moveTo>
                <a:cubicBezTo>
                  <a:pt x="2268949" y="682337"/>
                  <a:pt x="2249352" y="687799"/>
                  <a:pt x="2192867" y="670854"/>
                </a:cubicBezTo>
                <a:cubicBezTo>
                  <a:pt x="2192817" y="670839"/>
                  <a:pt x="2129392" y="649695"/>
                  <a:pt x="2116667" y="645454"/>
                </a:cubicBezTo>
                <a:lnTo>
                  <a:pt x="2091267" y="636988"/>
                </a:lnTo>
                <a:cubicBezTo>
                  <a:pt x="2048358" y="594079"/>
                  <a:pt x="2103891" y="644563"/>
                  <a:pt x="2048933" y="611588"/>
                </a:cubicBezTo>
                <a:cubicBezTo>
                  <a:pt x="1990824" y="576722"/>
                  <a:pt x="2078553" y="610171"/>
                  <a:pt x="2006600" y="586188"/>
                </a:cubicBezTo>
                <a:cubicBezTo>
                  <a:pt x="1952898" y="532483"/>
                  <a:pt x="2039016" y="612797"/>
                  <a:pt x="1955800" y="560788"/>
                </a:cubicBezTo>
                <a:cubicBezTo>
                  <a:pt x="1942262" y="552327"/>
                  <a:pt x="1921933" y="526921"/>
                  <a:pt x="1921933" y="526921"/>
                </a:cubicBezTo>
                <a:cubicBezTo>
                  <a:pt x="1919111" y="518454"/>
                  <a:pt x="1918654" y="508783"/>
                  <a:pt x="1913467" y="501521"/>
                </a:cubicBezTo>
                <a:cubicBezTo>
                  <a:pt x="1894802" y="475390"/>
                  <a:pt x="1878608" y="466993"/>
                  <a:pt x="1854200" y="450721"/>
                </a:cubicBezTo>
                <a:cubicBezTo>
                  <a:pt x="1820334" y="399921"/>
                  <a:pt x="1857022" y="447899"/>
                  <a:pt x="1811867" y="408388"/>
                </a:cubicBezTo>
                <a:cubicBezTo>
                  <a:pt x="1796848" y="395247"/>
                  <a:pt x="1783644" y="380165"/>
                  <a:pt x="1769533" y="366054"/>
                </a:cubicBezTo>
                <a:cubicBezTo>
                  <a:pt x="1762338" y="358859"/>
                  <a:pt x="1751950" y="355635"/>
                  <a:pt x="1744133" y="349121"/>
                </a:cubicBezTo>
                <a:cubicBezTo>
                  <a:pt x="1734935" y="341456"/>
                  <a:pt x="1727931" y="331386"/>
                  <a:pt x="1718733" y="323721"/>
                </a:cubicBezTo>
                <a:cubicBezTo>
                  <a:pt x="1710916" y="317207"/>
                  <a:pt x="1701150" y="313302"/>
                  <a:pt x="1693333" y="306788"/>
                </a:cubicBezTo>
                <a:cubicBezTo>
                  <a:pt x="1684135" y="299123"/>
                  <a:pt x="1677896" y="288030"/>
                  <a:pt x="1667933" y="281388"/>
                </a:cubicBezTo>
                <a:cubicBezTo>
                  <a:pt x="1660507" y="276437"/>
                  <a:pt x="1650515" y="276912"/>
                  <a:pt x="1642533" y="272921"/>
                </a:cubicBezTo>
                <a:cubicBezTo>
                  <a:pt x="1633432" y="268370"/>
                  <a:pt x="1626234" y="260539"/>
                  <a:pt x="1617133" y="255988"/>
                </a:cubicBezTo>
                <a:cubicBezTo>
                  <a:pt x="1609151" y="251997"/>
                  <a:pt x="1599715" y="251512"/>
                  <a:pt x="1591733" y="247521"/>
                </a:cubicBezTo>
                <a:cubicBezTo>
                  <a:pt x="1582632" y="242970"/>
                  <a:pt x="1574279" y="236945"/>
                  <a:pt x="1566333" y="230588"/>
                </a:cubicBezTo>
                <a:cubicBezTo>
                  <a:pt x="1560100" y="225601"/>
                  <a:pt x="1556245" y="217761"/>
                  <a:pt x="1549400" y="213654"/>
                </a:cubicBezTo>
                <a:cubicBezTo>
                  <a:pt x="1541747" y="209062"/>
                  <a:pt x="1532467" y="208010"/>
                  <a:pt x="1524000" y="205188"/>
                </a:cubicBezTo>
                <a:cubicBezTo>
                  <a:pt x="1451206" y="156657"/>
                  <a:pt x="1543307" y="214842"/>
                  <a:pt x="1473200" y="179788"/>
                </a:cubicBezTo>
                <a:cubicBezTo>
                  <a:pt x="1464098" y="175237"/>
                  <a:pt x="1457099" y="166987"/>
                  <a:pt x="1447800" y="162854"/>
                </a:cubicBezTo>
                <a:cubicBezTo>
                  <a:pt x="1431489" y="155605"/>
                  <a:pt x="1411852" y="155822"/>
                  <a:pt x="1397000" y="145921"/>
                </a:cubicBezTo>
                <a:cubicBezTo>
                  <a:pt x="1388533" y="140277"/>
                  <a:pt x="1380899" y="133121"/>
                  <a:pt x="1371600" y="128988"/>
                </a:cubicBezTo>
                <a:cubicBezTo>
                  <a:pt x="1355289" y="121739"/>
                  <a:pt x="1320800" y="112054"/>
                  <a:pt x="1320800" y="112054"/>
                </a:cubicBezTo>
                <a:cubicBezTo>
                  <a:pt x="1272647" y="63901"/>
                  <a:pt x="1319014" y="102695"/>
                  <a:pt x="1270000" y="78188"/>
                </a:cubicBezTo>
                <a:cubicBezTo>
                  <a:pt x="1204349" y="45362"/>
                  <a:pt x="1283043" y="74067"/>
                  <a:pt x="1219200" y="52788"/>
                </a:cubicBezTo>
                <a:cubicBezTo>
                  <a:pt x="1192611" y="26198"/>
                  <a:pt x="1212092" y="39871"/>
                  <a:pt x="1168400" y="27388"/>
                </a:cubicBezTo>
                <a:cubicBezTo>
                  <a:pt x="1159819" y="24936"/>
                  <a:pt x="1151658" y="21086"/>
                  <a:pt x="1143000" y="18921"/>
                </a:cubicBezTo>
                <a:cubicBezTo>
                  <a:pt x="1067317" y="0"/>
                  <a:pt x="1012656" y="6263"/>
                  <a:pt x="922867" y="1988"/>
                </a:cubicBezTo>
                <a:cubicBezTo>
                  <a:pt x="880534" y="4810"/>
                  <a:pt x="838035" y="5769"/>
                  <a:pt x="795867" y="10454"/>
                </a:cubicBezTo>
                <a:cubicBezTo>
                  <a:pt x="786997" y="11440"/>
                  <a:pt x="779218" y="20671"/>
                  <a:pt x="770467" y="18921"/>
                </a:cubicBezTo>
                <a:cubicBezTo>
                  <a:pt x="762639" y="17356"/>
                  <a:pt x="759178" y="7632"/>
                  <a:pt x="753533" y="1988"/>
                </a:cubicBezTo>
                <a:cubicBezTo>
                  <a:pt x="705555" y="4810"/>
                  <a:pt x="657367" y="5147"/>
                  <a:pt x="609600" y="10454"/>
                </a:cubicBezTo>
                <a:cubicBezTo>
                  <a:pt x="593711" y="12219"/>
                  <a:pt x="520435" y="27463"/>
                  <a:pt x="491067" y="35854"/>
                </a:cubicBezTo>
                <a:cubicBezTo>
                  <a:pt x="482486" y="38306"/>
                  <a:pt x="474379" y="42385"/>
                  <a:pt x="465667" y="44321"/>
                </a:cubicBezTo>
                <a:cubicBezTo>
                  <a:pt x="448909" y="48045"/>
                  <a:pt x="431800" y="49966"/>
                  <a:pt x="414867" y="52788"/>
                </a:cubicBezTo>
                <a:cubicBezTo>
                  <a:pt x="365033" y="77704"/>
                  <a:pt x="392976" y="65729"/>
                  <a:pt x="330200" y="86654"/>
                </a:cubicBezTo>
                <a:cubicBezTo>
                  <a:pt x="321733" y="89476"/>
                  <a:pt x="312226" y="90171"/>
                  <a:pt x="304800" y="95121"/>
                </a:cubicBezTo>
                <a:cubicBezTo>
                  <a:pt x="296333" y="100765"/>
                  <a:pt x="288501" y="107503"/>
                  <a:pt x="279400" y="112054"/>
                </a:cubicBezTo>
                <a:cubicBezTo>
                  <a:pt x="244765" y="129372"/>
                  <a:pt x="260949" y="109148"/>
                  <a:pt x="228600" y="137454"/>
                </a:cubicBezTo>
                <a:cubicBezTo>
                  <a:pt x="213581" y="150595"/>
                  <a:pt x="202872" y="168718"/>
                  <a:pt x="186267" y="179788"/>
                </a:cubicBezTo>
                <a:cubicBezTo>
                  <a:pt x="163286" y="195108"/>
                  <a:pt x="143425" y="205950"/>
                  <a:pt x="127000" y="230588"/>
                </a:cubicBezTo>
                <a:cubicBezTo>
                  <a:pt x="121356" y="239055"/>
                  <a:pt x="114618" y="246887"/>
                  <a:pt x="110067" y="255988"/>
                </a:cubicBezTo>
                <a:cubicBezTo>
                  <a:pt x="106076" y="263970"/>
                  <a:pt x="106551" y="273962"/>
                  <a:pt x="101600" y="281388"/>
                </a:cubicBezTo>
                <a:cubicBezTo>
                  <a:pt x="94958" y="291351"/>
                  <a:pt x="84667" y="298321"/>
                  <a:pt x="76200" y="306788"/>
                </a:cubicBezTo>
                <a:cubicBezTo>
                  <a:pt x="73378" y="315255"/>
                  <a:pt x="71724" y="324206"/>
                  <a:pt x="67733" y="332188"/>
                </a:cubicBezTo>
                <a:cubicBezTo>
                  <a:pt x="63182" y="341289"/>
                  <a:pt x="54808" y="348235"/>
                  <a:pt x="50800" y="357588"/>
                </a:cubicBezTo>
                <a:cubicBezTo>
                  <a:pt x="46216" y="368283"/>
                  <a:pt x="45530" y="380266"/>
                  <a:pt x="42333" y="391454"/>
                </a:cubicBezTo>
                <a:cubicBezTo>
                  <a:pt x="39881" y="400035"/>
                  <a:pt x="36689" y="408387"/>
                  <a:pt x="33867" y="416854"/>
                </a:cubicBezTo>
                <a:cubicBezTo>
                  <a:pt x="28222" y="462010"/>
                  <a:pt x="19097" y="506865"/>
                  <a:pt x="16933" y="552321"/>
                </a:cubicBezTo>
                <a:cubicBezTo>
                  <a:pt x="6717" y="766877"/>
                  <a:pt x="13018" y="670962"/>
                  <a:pt x="0" y="840188"/>
                </a:cubicBezTo>
                <a:cubicBezTo>
                  <a:pt x="2822" y="1015166"/>
                  <a:pt x="3923" y="1190180"/>
                  <a:pt x="8467" y="1365121"/>
                </a:cubicBezTo>
                <a:cubicBezTo>
                  <a:pt x="9569" y="1407534"/>
                  <a:pt x="10933" y="1450120"/>
                  <a:pt x="16933" y="1492121"/>
                </a:cubicBezTo>
                <a:cubicBezTo>
                  <a:pt x="25670" y="1553278"/>
                  <a:pt x="30474" y="1527668"/>
                  <a:pt x="50800" y="1568321"/>
                </a:cubicBezTo>
                <a:cubicBezTo>
                  <a:pt x="54791" y="1576303"/>
                  <a:pt x="55276" y="1585739"/>
                  <a:pt x="59267" y="1593721"/>
                </a:cubicBezTo>
                <a:cubicBezTo>
                  <a:pt x="63818" y="1602822"/>
                  <a:pt x="71649" y="1610020"/>
                  <a:pt x="76200" y="1619121"/>
                </a:cubicBezTo>
                <a:cubicBezTo>
                  <a:pt x="80191" y="1627103"/>
                  <a:pt x="80676" y="1636539"/>
                  <a:pt x="84667" y="1644521"/>
                </a:cubicBezTo>
                <a:cubicBezTo>
                  <a:pt x="92026" y="1659240"/>
                  <a:pt x="102708" y="1672135"/>
                  <a:pt x="110067" y="1686854"/>
                </a:cubicBezTo>
                <a:cubicBezTo>
                  <a:pt x="114058" y="1694836"/>
                  <a:pt x="113941" y="1704601"/>
                  <a:pt x="118533" y="1712254"/>
                </a:cubicBezTo>
                <a:cubicBezTo>
                  <a:pt x="122640" y="1719099"/>
                  <a:pt x="130272" y="1723127"/>
                  <a:pt x="135467" y="1729188"/>
                </a:cubicBezTo>
                <a:cubicBezTo>
                  <a:pt x="193740" y="1797174"/>
                  <a:pt x="147976" y="1750165"/>
                  <a:pt x="186267" y="1788454"/>
                </a:cubicBezTo>
                <a:cubicBezTo>
                  <a:pt x="198868" y="1826260"/>
                  <a:pt x="193286" y="1822137"/>
                  <a:pt x="237067" y="1856188"/>
                </a:cubicBezTo>
                <a:cubicBezTo>
                  <a:pt x="262467" y="1875943"/>
                  <a:pt x="282740" y="1905278"/>
                  <a:pt x="313267" y="1915454"/>
                </a:cubicBezTo>
                <a:cubicBezTo>
                  <a:pt x="321734" y="1918276"/>
                  <a:pt x="330685" y="1919930"/>
                  <a:pt x="338667" y="1923921"/>
                </a:cubicBezTo>
                <a:cubicBezTo>
                  <a:pt x="375820" y="1942497"/>
                  <a:pt x="353414" y="1942948"/>
                  <a:pt x="397933" y="1957788"/>
                </a:cubicBezTo>
                <a:cubicBezTo>
                  <a:pt x="409758" y="1961730"/>
                  <a:pt x="482548" y="1973301"/>
                  <a:pt x="491067" y="1974721"/>
                </a:cubicBezTo>
                <a:lnTo>
                  <a:pt x="1380067" y="1966254"/>
                </a:lnTo>
                <a:cubicBezTo>
                  <a:pt x="1394455" y="1965992"/>
                  <a:pt x="1408205" y="1960154"/>
                  <a:pt x="1422400" y="1957788"/>
                </a:cubicBezTo>
                <a:cubicBezTo>
                  <a:pt x="1442085" y="1954507"/>
                  <a:pt x="1461911" y="1952143"/>
                  <a:pt x="1481667" y="1949321"/>
                </a:cubicBezTo>
                <a:cubicBezTo>
                  <a:pt x="1492956" y="1943677"/>
                  <a:pt x="1503932" y="1937360"/>
                  <a:pt x="1515533" y="1932388"/>
                </a:cubicBezTo>
                <a:cubicBezTo>
                  <a:pt x="1523736" y="1928872"/>
                  <a:pt x="1532951" y="1927912"/>
                  <a:pt x="1540933" y="1923921"/>
                </a:cubicBezTo>
                <a:cubicBezTo>
                  <a:pt x="1550034" y="1919370"/>
                  <a:pt x="1556980" y="1910996"/>
                  <a:pt x="1566333" y="1906988"/>
                </a:cubicBezTo>
                <a:cubicBezTo>
                  <a:pt x="1577029" y="1902404"/>
                  <a:pt x="1589011" y="1901718"/>
                  <a:pt x="1600200" y="1898521"/>
                </a:cubicBezTo>
                <a:cubicBezTo>
                  <a:pt x="1608781" y="1896069"/>
                  <a:pt x="1617397" y="1893570"/>
                  <a:pt x="1625600" y="1890054"/>
                </a:cubicBezTo>
                <a:cubicBezTo>
                  <a:pt x="1637201" y="1885082"/>
                  <a:pt x="1648508" y="1879383"/>
                  <a:pt x="1659467" y="1873121"/>
                </a:cubicBezTo>
                <a:cubicBezTo>
                  <a:pt x="1668302" y="1868073"/>
                  <a:pt x="1675514" y="1860196"/>
                  <a:pt x="1684867" y="1856188"/>
                </a:cubicBezTo>
                <a:cubicBezTo>
                  <a:pt x="1695562" y="1851604"/>
                  <a:pt x="1707444" y="1850543"/>
                  <a:pt x="1718733" y="1847721"/>
                </a:cubicBezTo>
                <a:cubicBezTo>
                  <a:pt x="1756726" y="1809730"/>
                  <a:pt x="1711606" y="1849800"/>
                  <a:pt x="1761067" y="1822321"/>
                </a:cubicBezTo>
                <a:cubicBezTo>
                  <a:pt x="1778857" y="1812437"/>
                  <a:pt x="1793664" y="1797555"/>
                  <a:pt x="1811867" y="1788454"/>
                </a:cubicBezTo>
                <a:cubicBezTo>
                  <a:pt x="1823156" y="1782810"/>
                  <a:pt x="1834132" y="1776493"/>
                  <a:pt x="1845733" y="1771521"/>
                </a:cubicBezTo>
                <a:cubicBezTo>
                  <a:pt x="1853936" y="1768005"/>
                  <a:pt x="1862777" y="1766188"/>
                  <a:pt x="1871133" y="1763054"/>
                </a:cubicBezTo>
                <a:cubicBezTo>
                  <a:pt x="1885364" y="1757718"/>
                  <a:pt x="1899579" y="1752294"/>
                  <a:pt x="1913467" y="1746121"/>
                </a:cubicBezTo>
                <a:cubicBezTo>
                  <a:pt x="1925000" y="1740995"/>
                  <a:pt x="1936375" y="1735450"/>
                  <a:pt x="1947333" y="1729188"/>
                </a:cubicBezTo>
                <a:cubicBezTo>
                  <a:pt x="1956168" y="1724139"/>
                  <a:pt x="1963631" y="1716805"/>
                  <a:pt x="1972733" y="1712254"/>
                </a:cubicBezTo>
                <a:cubicBezTo>
                  <a:pt x="1980715" y="1708263"/>
                  <a:pt x="1989930" y="1707304"/>
                  <a:pt x="1998133" y="1703788"/>
                </a:cubicBezTo>
                <a:cubicBezTo>
                  <a:pt x="2071369" y="1672401"/>
                  <a:pt x="1997833" y="1698242"/>
                  <a:pt x="2057400" y="1678388"/>
                </a:cubicBezTo>
                <a:cubicBezTo>
                  <a:pt x="2100303" y="1635483"/>
                  <a:pt x="2044780" y="1685959"/>
                  <a:pt x="2099733" y="1652988"/>
                </a:cubicBezTo>
                <a:cubicBezTo>
                  <a:pt x="2106578" y="1648881"/>
                  <a:pt x="2110433" y="1641041"/>
                  <a:pt x="2116667" y="1636054"/>
                </a:cubicBezTo>
                <a:cubicBezTo>
                  <a:pt x="2159969" y="1601412"/>
                  <a:pt x="2123786" y="1636953"/>
                  <a:pt x="2175933" y="1602188"/>
                </a:cubicBezTo>
                <a:cubicBezTo>
                  <a:pt x="2190294" y="1592614"/>
                  <a:pt x="2210263" y="1560992"/>
                  <a:pt x="2218267" y="1551388"/>
                </a:cubicBezTo>
                <a:cubicBezTo>
                  <a:pt x="2223377" y="1545256"/>
                  <a:pt x="2230213" y="1540687"/>
                  <a:pt x="2235200" y="1534454"/>
                </a:cubicBezTo>
                <a:cubicBezTo>
                  <a:pt x="2241557" y="1526508"/>
                  <a:pt x="2245776" y="1517000"/>
                  <a:pt x="2252133" y="1509054"/>
                </a:cubicBezTo>
                <a:cubicBezTo>
                  <a:pt x="2257120" y="1502821"/>
                  <a:pt x="2264277" y="1498507"/>
                  <a:pt x="2269067" y="1492121"/>
                </a:cubicBezTo>
                <a:cubicBezTo>
                  <a:pt x="2281278" y="1475840"/>
                  <a:pt x="2288543" y="1455711"/>
                  <a:pt x="2302933" y="1441321"/>
                </a:cubicBezTo>
                <a:cubicBezTo>
                  <a:pt x="2335528" y="1408726"/>
                  <a:pt x="2321691" y="1425884"/>
                  <a:pt x="2345267" y="1390521"/>
                </a:cubicBezTo>
                <a:cubicBezTo>
                  <a:pt x="2358781" y="1349975"/>
                  <a:pt x="2347422" y="1371432"/>
                  <a:pt x="2387600" y="1331254"/>
                </a:cubicBezTo>
                <a:cubicBezTo>
                  <a:pt x="2393244" y="1319965"/>
                  <a:pt x="2399561" y="1308989"/>
                  <a:pt x="2404533" y="1297388"/>
                </a:cubicBezTo>
                <a:cubicBezTo>
                  <a:pt x="2408049" y="1289185"/>
                  <a:pt x="2409009" y="1279970"/>
                  <a:pt x="2413000" y="1271988"/>
                </a:cubicBezTo>
                <a:cubicBezTo>
                  <a:pt x="2417551" y="1262887"/>
                  <a:pt x="2425382" y="1255689"/>
                  <a:pt x="2429933" y="1246588"/>
                </a:cubicBezTo>
                <a:cubicBezTo>
                  <a:pt x="2451915" y="1202624"/>
                  <a:pt x="2422259" y="1237330"/>
                  <a:pt x="2455333" y="1204254"/>
                </a:cubicBezTo>
                <a:cubicBezTo>
                  <a:pt x="2464156" y="1177786"/>
                  <a:pt x="2472713" y="1144689"/>
                  <a:pt x="2497667" y="1128054"/>
                </a:cubicBezTo>
                <a:lnTo>
                  <a:pt x="2523067" y="1111121"/>
                </a:lnTo>
                <a:cubicBezTo>
                  <a:pt x="2552096" y="1067576"/>
                  <a:pt x="2525081" y="1101043"/>
                  <a:pt x="2565400" y="1068788"/>
                </a:cubicBezTo>
                <a:cubicBezTo>
                  <a:pt x="2598606" y="1042222"/>
                  <a:pt x="2563621" y="1058091"/>
                  <a:pt x="2607733" y="1043388"/>
                </a:cubicBezTo>
                <a:cubicBezTo>
                  <a:pt x="2640810" y="1010311"/>
                  <a:pt x="2606101" y="1039971"/>
                  <a:pt x="2650067" y="1017988"/>
                </a:cubicBezTo>
                <a:cubicBezTo>
                  <a:pt x="2715718" y="985162"/>
                  <a:pt x="2637024" y="1013867"/>
                  <a:pt x="2700867" y="992588"/>
                </a:cubicBezTo>
                <a:cubicBezTo>
                  <a:pt x="2706511" y="986943"/>
                  <a:pt x="2710660" y="979224"/>
                  <a:pt x="2717800" y="975654"/>
                </a:cubicBezTo>
                <a:cubicBezTo>
                  <a:pt x="2733765" y="967671"/>
                  <a:pt x="2751667" y="964365"/>
                  <a:pt x="2768600" y="958721"/>
                </a:cubicBezTo>
                <a:lnTo>
                  <a:pt x="2819400" y="941788"/>
                </a:lnTo>
                <a:lnTo>
                  <a:pt x="2844800" y="933321"/>
                </a:lnTo>
                <a:cubicBezTo>
                  <a:pt x="2853267" y="930499"/>
                  <a:pt x="2861365" y="926116"/>
                  <a:pt x="2870200" y="924854"/>
                </a:cubicBezTo>
                <a:cubicBezTo>
                  <a:pt x="2889956" y="922032"/>
                  <a:pt x="2909833" y="919958"/>
                  <a:pt x="2929467" y="916388"/>
                </a:cubicBezTo>
                <a:cubicBezTo>
                  <a:pt x="2940915" y="914306"/>
                  <a:pt x="2963333" y="907921"/>
                  <a:pt x="2963333" y="907921"/>
                </a:cubicBezTo>
              </a:path>
            </a:pathLst>
          </a:custGeom>
          <a:solidFill>
            <a:srgbClr val="00AE00"/>
          </a:solidFill>
          <a:ln w="12700">
            <a:solidFill>
              <a:schemeClr val="tx1"/>
            </a:solidFill>
            <a:round/>
            <a:headEnd/>
            <a:tailEnd/>
          </a:ln>
        </p:spPr>
        <p:txBody>
          <a:bodyPr>
            <a:prstTxWarp prst="textNoShape">
              <a:avLst/>
            </a:prstTxWarp>
          </a:bodyPr>
          <a:lstStyle/>
          <a:p>
            <a:endParaRPr lang="en-US"/>
          </a:p>
        </p:txBody>
      </p:sp>
      <p:sp>
        <p:nvSpPr>
          <p:cNvPr id="47107" name="Freeform 6"/>
          <p:cNvSpPr>
            <a:spLocks noChangeArrowheads="1"/>
          </p:cNvSpPr>
          <p:nvPr/>
        </p:nvSpPr>
        <p:spPr bwMode="auto">
          <a:xfrm>
            <a:off x="1938338" y="3149600"/>
            <a:ext cx="2879725" cy="152400"/>
          </a:xfrm>
          <a:custGeom>
            <a:avLst/>
            <a:gdLst>
              <a:gd name="T0" fmla="*/ 2902053 w 2878666"/>
              <a:gd name="T1" fmla="*/ 93133 h 152400"/>
              <a:gd name="T2" fmla="*/ 2663062 w 2878666"/>
              <a:gd name="T3" fmla="*/ 76200 h 152400"/>
              <a:gd name="T4" fmla="*/ 2620384 w 2878666"/>
              <a:gd name="T5" fmla="*/ 67733 h 152400"/>
              <a:gd name="T6" fmla="*/ 2483815 w 2878666"/>
              <a:gd name="T7" fmla="*/ 59267 h 152400"/>
              <a:gd name="T8" fmla="*/ 2406999 w 2878666"/>
              <a:gd name="T9" fmla="*/ 42333 h 152400"/>
              <a:gd name="T10" fmla="*/ 2355785 w 2878666"/>
              <a:gd name="T11" fmla="*/ 25400 h 152400"/>
              <a:gd name="T12" fmla="*/ 2202149 w 2878666"/>
              <a:gd name="T13" fmla="*/ 16933 h 152400"/>
              <a:gd name="T14" fmla="*/ 1519310 w 2878666"/>
              <a:gd name="T15" fmla="*/ 16933 h 152400"/>
              <a:gd name="T16" fmla="*/ 1442491 w 2878666"/>
              <a:gd name="T17" fmla="*/ 8467 h 152400"/>
              <a:gd name="T18" fmla="*/ 1322995 w 2878666"/>
              <a:gd name="T19" fmla="*/ 0 h 152400"/>
              <a:gd name="T20" fmla="*/ 614553 w 2878666"/>
              <a:gd name="T21" fmla="*/ 8467 h 152400"/>
              <a:gd name="T22" fmla="*/ 495057 w 2878666"/>
              <a:gd name="T23" fmla="*/ 25400 h 152400"/>
              <a:gd name="T24" fmla="*/ 409703 w 2878666"/>
              <a:gd name="T25" fmla="*/ 33867 h 152400"/>
              <a:gd name="T26" fmla="*/ 324347 w 2878666"/>
              <a:gd name="T27" fmla="*/ 59267 h 152400"/>
              <a:gd name="T28" fmla="*/ 264600 w 2878666"/>
              <a:gd name="T29" fmla="*/ 67733 h 152400"/>
              <a:gd name="T30" fmla="*/ 230456 w 2878666"/>
              <a:gd name="T31" fmla="*/ 76200 h 152400"/>
              <a:gd name="T32" fmla="*/ 153632 w 2878666"/>
              <a:gd name="T33" fmla="*/ 93133 h 152400"/>
              <a:gd name="T34" fmla="*/ 110967 w 2878666"/>
              <a:gd name="T35" fmla="*/ 110067 h 152400"/>
              <a:gd name="T36" fmla="*/ 34142 w 2878666"/>
              <a:gd name="T37" fmla="*/ 135467 h 152400"/>
              <a:gd name="T38" fmla="*/ 0 w 2878666"/>
              <a:gd name="T39" fmla="*/ 152400 h 1524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878666"/>
              <a:gd name="T61" fmla="*/ 0 h 152400"/>
              <a:gd name="T62" fmla="*/ 2878666 w 2878666"/>
              <a:gd name="T63" fmla="*/ 152400 h 15240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878666" h="152400">
                <a:moveTo>
                  <a:pt x="2878666" y="93133"/>
                </a:moveTo>
                <a:cubicBezTo>
                  <a:pt x="2830777" y="90140"/>
                  <a:pt x="2697027" y="82721"/>
                  <a:pt x="2641600" y="76200"/>
                </a:cubicBezTo>
                <a:cubicBezTo>
                  <a:pt x="2627308" y="74519"/>
                  <a:pt x="2613592" y="69097"/>
                  <a:pt x="2599266" y="67733"/>
                </a:cubicBezTo>
                <a:cubicBezTo>
                  <a:pt x="2554226" y="63444"/>
                  <a:pt x="2508955" y="62089"/>
                  <a:pt x="2463800" y="59267"/>
                </a:cubicBezTo>
                <a:cubicBezTo>
                  <a:pt x="2391135" y="35044"/>
                  <a:pt x="2506792" y="72131"/>
                  <a:pt x="2387600" y="42333"/>
                </a:cubicBezTo>
                <a:cubicBezTo>
                  <a:pt x="2370284" y="38004"/>
                  <a:pt x="2354622" y="26390"/>
                  <a:pt x="2336800" y="25400"/>
                </a:cubicBezTo>
                <a:lnTo>
                  <a:pt x="2184400" y="16933"/>
                </a:lnTo>
                <a:cubicBezTo>
                  <a:pt x="1850727" y="27697"/>
                  <a:pt x="1903517" y="30603"/>
                  <a:pt x="1507066" y="16933"/>
                </a:cubicBezTo>
                <a:cubicBezTo>
                  <a:pt x="1481525" y="16052"/>
                  <a:pt x="1456326" y="10681"/>
                  <a:pt x="1430866" y="8467"/>
                </a:cubicBezTo>
                <a:cubicBezTo>
                  <a:pt x="1391403" y="5036"/>
                  <a:pt x="1351844" y="2822"/>
                  <a:pt x="1312333" y="0"/>
                </a:cubicBezTo>
                <a:lnTo>
                  <a:pt x="609600" y="8467"/>
                </a:lnTo>
                <a:cubicBezTo>
                  <a:pt x="570324" y="9330"/>
                  <a:pt x="529987" y="20535"/>
                  <a:pt x="491066" y="25400"/>
                </a:cubicBezTo>
                <a:cubicBezTo>
                  <a:pt x="462922" y="28918"/>
                  <a:pt x="434622" y="31045"/>
                  <a:pt x="406400" y="33867"/>
                </a:cubicBezTo>
                <a:cubicBezTo>
                  <a:pt x="379897" y="42701"/>
                  <a:pt x="349879" y="54150"/>
                  <a:pt x="321733" y="59267"/>
                </a:cubicBezTo>
                <a:cubicBezTo>
                  <a:pt x="302099" y="62837"/>
                  <a:pt x="282100" y="64163"/>
                  <a:pt x="262466" y="67733"/>
                </a:cubicBezTo>
                <a:cubicBezTo>
                  <a:pt x="251018" y="69815"/>
                  <a:pt x="239959" y="73676"/>
                  <a:pt x="228600" y="76200"/>
                </a:cubicBezTo>
                <a:cubicBezTo>
                  <a:pt x="208478" y="80672"/>
                  <a:pt x="173041" y="86253"/>
                  <a:pt x="152400" y="93133"/>
                </a:cubicBezTo>
                <a:cubicBezTo>
                  <a:pt x="137982" y="97939"/>
                  <a:pt x="124349" y="104873"/>
                  <a:pt x="110066" y="110067"/>
                </a:cubicBezTo>
                <a:cubicBezTo>
                  <a:pt x="84904" y="119217"/>
                  <a:pt x="59266" y="127000"/>
                  <a:pt x="33866" y="135467"/>
                </a:cubicBezTo>
                <a:cubicBezTo>
                  <a:pt x="4679" y="145196"/>
                  <a:pt x="14777" y="137622"/>
                  <a:pt x="0" y="152400"/>
                </a:cubicBezTo>
              </a:path>
            </a:pathLst>
          </a:custGeom>
          <a:noFill/>
          <a:ln w="12700">
            <a:solidFill>
              <a:schemeClr val="tx1"/>
            </a:solidFill>
            <a:round/>
            <a:headEnd/>
            <a:tailEnd/>
          </a:ln>
        </p:spPr>
        <p:txBody>
          <a:bodyPr>
            <a:prstTxWarp prst="textNoShape">
              <a:avLst/>
            </a:prstTxWarp>
          </a:bodyPr>
          <a:lstStyle/>
          <a:p>
            <a:endParaRPr lang="en-US"/>
          </a:p>
        </p:txBody>
      </p:sp>
      <p:sp>
        <p:nvSpPr>
          <p:cNvPr id="47108" name="Freeform 7"/>
          <p:cNvSpPr>
            <a:spLocks noChangeArrowheads="1"/>
          </p:cNvSpPr>
          <p:nvPr/>
        </p:nvSpPr>
        <p:spPr bwMode="auto">
          <a:xfrm>
            <a:off x="1887538" y="3175000"/>
            <a:ext cx="1549400" cy="922338"/>
          </a:xfrm>
          <a:custGeom>
            <a:avLst/>
            <a:gdLst>
              <a:gd name="T0" fmla="*/ 1549400 w 1549400"/>
              <a:gd name="T1" fmla="*/ 0 h 922867"/>
              <a:gd name="T2" fmla="*/ 1464733 w 1549400"/>
              <a:gd name="T3" fmla="*/ 41805 h 922867"/>
              <a:gd name="T4" fmla="*/ 1422400 w 1549400"/>
              <a:gd name="T5" fmla="*/ 66882 h 922867"/>
              <a:gd name="T6" fmla="*/ 1397000 w 1549400"/>
              <a:gd name="T7" fmla="*/ 83609 h 922867"/>
              <a:gd name="T8" fmla="*/ 1346200 w 1549400"/>
              <a:gd name="T9" fmla="*/ 108686 h 922867"/>
              <a:gd name="T10" fmla="*/ 1270000 w 1549400"/>
              <a:gd name="T11" fmla="*/ 167210 h 922867"/>
              <a:gd name="T12" fmla="*/ 1244600 w 1549400"/>
              <a:gd name="T13" fmla="*/ 183931 h 922867"/>
              <a:gd name="T14" fmla="*/ 1219200 w 1549400"/>
              <a:gd name="T15" fmla="*/ 209015 h 922867"/>
              <a:gd name="T16" fmla="*/ 1185333 w 1549400"/>
              <a:gd name="T17" fmla="*/ 217373 h 922867"/>
              <a:gd name="T18" fmla="*/ 1134533 w 1549400"/>
              <a:gd name="T19" fmla="*/ 242455 h 922867"/>
              <a:gd name="T20" fmla="*/ 1109133 w 1549400"/>
              <a:gd name="T21" fmla="*/ 259177 h 922867"/>
              <a:gd name="T22" fmla="*/ 1083733 w 1549400"/>
              <a:gd name="T23" fmla="*/ 267536 h 922867"/>
              <a:gd name="T24" fmla="*/ 1032933 w 1549400"/>
              <a:gd name="T25" fmla="*/ 292618 h 922867"/>
              <a:gd name="T26" fmla="*/ 1007533 w 1549400"/>
              <a:gd name="T27" fmla="*/ 309340 h 922867"/>
              <a:gd name="T28" fmla="*/ 973666 w 1549400"/>
              <a:gd name="T29" fmla="*/ 317701 h 922867"/>
              <a:gd name="T30" fmla="*/ 880533 w 1549400"/>
              <a:gd name="T31" fmla="*/ 351142 h 922867"/>
              <a:gd name="T32" fmla="*/ 829733 w 1549400"/>
              <a:gd name="T33" fmla="*/ 367864 h 922867"/>
              <a:gd name="T34" fmla="*/ 804333 w 1549400"/>
              <a:gd name="T35" fmla="*/ 376225 h 922867"/>
              <a:gd name="T36" fmla="*/ 728133 w 1549400"/>
              <a:gd name="T37" fmla="*/ 401306 h 922867"/>
              <a:gd name="T38" fmla="*/ 643466 w 1549400"/>
              <a:gd name="T39" fmla="*/ 418026 h 922867"/>
              <a:gd name="T40" fmla="*/ 567266 w 1549400"/>
              <a:gd name="T41" fmla="*/ 443109 h 922867"/>
              <a:gd name="T42" fmla="*/ 541866 w 1549400"/>
              <a:gd name="T43" fmla="*/ 451469 h 922867"/>
              <a:gd name="T44" fmla="*/ 448733 w 1549400"/>
              <a:gd name="T45" fmla="*/ 468189 h 922867"/>
              <a:gd name="T46" fmla="*/ 423333 w 1549400"/>
              <a:gd name="T47" fmla="*/ 476551 h 922867"/>
              <a:gd name="T48" fmla="*/ 381000 w 1549400"/>
              <a:gd name="T49" fmla="*/ 493271 h 922867"/>
              <a:gd name="T50" fmla="*/ 321733 w 1549400"/>
              <a:gd name="T51" fmla="*/ 509991 h 922867"/>
              <a:gd name="T52" fmla="*/ 296333 w 1549400"/>
              <a:gd name="T53" fmla="*/ 526715 h 922867"/>
              <a:gd name="T54" fmla="*/ 262466 w 1549400"/>
              <a:gd name="T55" fmla="*/ 535076 h 922867"/>
              <a:gd name="T56" fmla="*/ 211666 w 1549400"/>
              <a:gd name="T57" fmla="*/ 551796 h 922867"/>
              <a:gd name="T58" fmla="*/ 186266 w 1549400"/>
              <a:gd name="T59" fmla="*/ 576878 h 922867"/>
              <a:gd name="T60" fmla="*/ 135466 w 1549400"/>
              <a:gd name="T61" fmla="*/ 660483 h 922867"/>
              <a:gd name="T62" fmla="*/ 127000 w 1549400"/>
              <a:gd name="T63" fmla="*/ 685564 h 922867"/>
              <a:gd name="T64" fmla="*/ 110066 w 1549400"/>
              <a:gd name="T65" fmla="*/ 719006 h 922867"/>
              <a:gd name="T66" fmla="*/ 93133 w 1549400"/>
              <a:gd name="T67" fmla="*/ 769171 h 922867"/>
              <a:gd name="T68" fmla="*/ 76200 w 1549400"/>
              <a:gd name="T69" fmla="*/ 819332 h 922867"/>
              <a:gd name="T70" fmla="*/ 67733 w 1549400"/>
              <a:gd name="T71" fmla="*/ 844414 h 922867"/>
              <a:gd name="T72" fmla="*/ 0 w 1549400"/>
              <a:gd name="T73" fmla="*/ 911299 h 9228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49400"/>
              <a:gd name="T112" fmla="*/ 0 h 922867"/>
              <a:gd name="T113" fmla="*/ 1549400 w 1549400"/>
              <a:gd name="T114" fmla="*/ 922867 h 92286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49400" h="922867">
                <a:moveTo>
                  <a:pt x="1549400" y="0"/>
                </a:moveTo>
                <a:cubicBezTo>
                  <a:pt x="1510381" y="15607"/>
                  <a:pt x="1499965" y="17167"/>
                  <a:pt x="1464733" y="42333"/>
                </a:cubicBezTo>
                <a:cubicBezTo>
                  <a:pt x="1424057" y="71388"/>
                  <a:pt x="1474863" y="50247"/>
                  <a:pt x="1422400" y="67733"/>
                </a:cubicBezTo>
                <a:cubicBezTo>
                  <a:pt x="1413933" y="73378"/>
                  <a:pt x="1405895" y="79725"/>
                  <a:pt x="1397000" y="84667"/>
                </a:cubicBezTo>
                <a:cubicBezTo>
                  <a:pt x="1380450" y="93861"/>
                  <a:pt x="1361952" y="99565"/>
                  <a:pt x="1346200" y="110067"/>
                </a:cubicBezTo>
                <a:cubicBezTo>
                  <a:pt x="1319426" y="127916"/>
                  <a:pt x="1296774" y="151483"/>
                  <a:pt x="1270000" y="169333"/>
                </a:cubicBezTo>
                <a:cubicBezTo>
                  <a:pt x="1261533" y="174978"/>
                  <a:pt x="1252417" y="179753"/>
                  <a:pt x="1244600" y="186267"/>
                </a:cubicBezTo>
                <a:cubicBezTo>
                  <a:pt x="1235402" y="193932"/>
                  <a:pt x="1229596" y="205727"/>
                  <a:pt x="1219200" y="211667"/>
                </a:cubicBezTo>
                <a:cubicBezTo>
                  <a:pt x="1209097" y="217440"/>
                  <a:pt x="1196622" y="217311"/>
                  <a:pt x="1185333" y="220133"/>
                </a:cubicBezTo>
                <a:cubicBezTo>
                  <a:pt x="1151252" y="254216"/>
                  <a:pt x="1189148" y="222127"/>
                  <a:pt x="1134533" y="245533"/>
                </a:cubicBezTo>
                <a:cubicBezTo>
                  <a:pt x="1125180" y="249541"/>
                  <a:pt x="1118235" y="257916"/>
                  <a:pt x="1109133" y="262467"/>
                </a:cubicBezTo>
                <a:cubicBezTo>
                  <a:pt x="1101151" y="266458"/>
                  <a:pt x="1092200" y="268111"/>
                  <a:pt x="1083733" y="270933"/>
                </a:cubicBezTo>
                <a:cubicBezTo>
                  <a:pt x="1049652" y="305016"/>
                  <a:pt x="1087548" y="272927"/>
                  <a:pt x="1032933" y="296333"/>
                </a:cubicBezTo>
                <a:cubicBezTo>
                  <a:pt x="1023580" y="300341"/>
                  <a:pt x="1016886" y="309259"/>
                  <a:pt x="1007533" y="313267"/>
                </a:cubicBezTo>
                <a:cubicBezTo>
                  <a:pt x="996837" y="317851"/>
                  <a:pt x="984812" y="318389"/>
                  <a:pt x="973666" y="321733"/>
                </a:cubicBezTo>
                <a:cubicBezTo>
                  <a:pt x="903090" y="342906"/>
                  <a:pt x="944001" y="332521"/>
                  <a:pt x="880533" y="355600"/>
                </a:cubicBezTo>
                <a:cubicBezTo>
                  <a:pt x="863758" y="361700"/>
                  <a:pt x="846666" y="366889"/>
                  <a:pt x="829733" y="372533"/>
                </a:cubicBezTo>
                <a:cubicBezTo>
                  <a:pt x="821266" y="375355"/>
                  <a:pt x="812619" y="377685"/>
                  <a:pt x="804333" y="381000"/>
                </a:cubicBezTo>
                <a:cubicBezTo>
                  <a:pt x="763408" y="397370"/>
                  <a:pt x="767393" y="397987"/>
                  <a:pt x="728133" y="406400"/>
                </a:cubicBezTo>
                <a:cubicBezTo>
                  <a:pt x="699991" y="412430"/>
                  <a:pt x="643466" y="423333"/>
                  <a:pt x="643466" y="423333"/>
                </a:cubicBezTo>
                <a:cubicBezTo>
                  <a:pt x="570484" y="452527"/>
                  <a:pt x="631071" y="430503"/>
                  <a:pt x="567266" y="448733"/>
                </a:cubicBezTo>
                <a:cubicBezTo>
                  <a:pt x="558685" y="451185"/>
                  <a:pt x="550524" y="455035"/>
                  <a:pt x="541866" y="457200"/>
                </a:cubicBezTo>
                <a:cubicBezTo>
                  <a:pt x="518190" y="463119"/>
                  <a:pt x="471390" y="470357"/>
                  <a:pt x="448733" y="474133"/>
                </a:cubicBezTo>
                <a:cubicBezTo>
                  <a:pt x="440266" y="476955"/>
                  <a:pt x="431689" y="479466"/>
                  <a:pt x="423333" y="482600"/>
                </a:cubicBezTo>
                <a:cubicBezTo>
                  <a:pt x="409103" y="487936"/>
                  <a:pt x="395418" y="494727"/>
                  <a:pt x="381000" y="499533"/>
                </a:cubicBezTo>
                <a:cubicBezTo>
                  <a:pt x="364722" y="504959"/>
                  <a:pt x="338042" y="508313"/>
                  <a:pt x="321733" y="516467"/>
                </a:cubicBezTo>
                <a:cubicBezTo>
                  <a:pt x="312632" y="521018"/>
                  <a:pt x="305686" y="529392"/>
                  <a:pt x="296333" y="533400"/>
                </a:cubicBezTo>
                <a:cubicBezTo>
                  <a:pt x="285637" y="537984"/>
                  <a:pt x="273612" y="538523"/>
                  <a:pt x="262466" y="541867"/>
                </a:cubicBezTo>
                <a:cubicBezTo>
                  <a:pt x="245369" y="546996"/>
                  <a:pt x="211666" y="558800"/>
                  <a:pt x="211666" y="558800"/>
                </a:cubicBezTo>
                <a:cubicBezTo>
                  <a:pt x="203199" y="567267"/>
                  <a:pt x="193617" y="574749"/>
                  <a:pt x="186266" y="584200"/>
                </a:cubicBezTo>
                <a:cubicBezTo>
                  <a:pt x="167119" y="608818"/>
                  <a:pt x="148031" y="639548"/>
                  <a:pt x="135466" y="668867"/>
                </a:cubicBezTo>
                <a:cubicBezTo>
                  <a:pt x="131950" y="677070"/>
                  <a:pt x="130516" y="686064"/>
                  <a:pt x="127000" y="694267"/>
                </a:cubicBezTo>
                <a:cubicBezTo>
                  <a:pt x="122028" y="705868"/>
                  <a:pt x="114753" y="716414"/>
                  <a:pt x="110066" y="728133"/>
                </a:cubicBezTo>
                <a:cubicBezTo>
                  <a:pt x="103437" y="744706"/>
                  <a:pt x="98777" y="762000"/>
                  <a:pt x="93133" y="778933"/>
                </a:cubicBezTo>
                <a:lnTo>
                  <a:pt x="76200" y="829733"/>
                </a:lnTo>
                <a:cubicBezTo>
                  <a:pt x="73378" y="838200"/>
                  <a:pt x="74044" y="848822"/>
                  <a:pt x="67733" y="855133"/>
                </a:cubicBezTo>
                <a:lnTo>
                  <a:pt x="0" y="922867"/>
                </a:lnTo>
              </a:path>
            </a:pathLst>
          </a:custGeom>
          <a:noFill/>
          <a:ln w="12700">
            <a:solidFill>
              <a:schemeClr val="tx1"/>
            </a:solidFill>
            <a:round/>
            <a:headEnd/>
            <a:tailEnd/>
          </a:ln>
        </p:spPr>
        <p:txBody>
          <a:bodyPr>
            <a:prstTxWarp prst="textNoShape">
              <a:avLst/>
            </a:prstTxWarp>
          </a:bodyPr>
          <a:lstStyle/>
          <a:p>
            <a:endParaRPr lang="en-US"/>
          </a:p>
        </p:txBody>
      </p:sp>
      <p:sp>
        <p:nvSpPr>
          <p:cNvPr id="47109" name="Freeform 8"/>
          <p:cNvSpPr>
            <a:spLocks noChangeArrowheads="1"/>
          </p:cNvSpPr>
          <p:nvPr/>
        </p:nvSpPr>
        <p:spPr bwMode="auto">
          <a:xfrm>
            <a:off x="2014538" y="2328863"/>
            <a:ext cx="1058862" cy="803275"/>
          </a:xfrm>
          <a:custGeom>
            <a:avLst/>
            <a:gdLst>
              <a:gd name="T0" fmla="*/ 1070033 w 1058333"/>
              <a:gd name="T1" fmla="*/ 781355 h 804334"/>
              <a:gd name="T2" fmla="*/ 1052913 w 1058333"/>
              <a:gd name="T3" fmla="*/ 707332 h 804334"/>
              <a:gd name="T4" fmla="*/ 1035789 w 1058333"/>
              <a:gd name="T5" fmla="*/ 666208 h 804334"/>
              <a:gd name="T6" fmla="*/ 1027230 w 1058333"/>
              <a:gd name="T7" fmla="*/ 616859 h 804334"/>
              <a:gd name="T8" fmla="*/ 1010110 w 1058333"/>
              <a:gd name="T9" fmla="*/ 559289 h 804334"/>
              <a:gd name="T10" fmla="*/ 1001549 w 1058333"/>
              <a:gd name="T11" fmla="*/ 526386 h 804334"/>
              <a:gd name="T12" fmla="*/ 950189 w 1058333"/>
              <a:gd name="T13" fmla="*/ 435915 h 804334"/>
              <a:gd name="T14" fmla="*/ 924507 w 1058333"/>
              <a:gd name="T15" fmla="*/ 403015 h 804334"/>
              <a:gd name="T16" fmla="*/ 898827 w 1058333"/>
              <a:gd name="T17" fmla="*/ 386566 h 804334"/>
              <a:gd name="T18" fmla="*/ 856025 w 1058333"/>
              <a:gd name="T19" fmla="*/ 345442 h 804334"/>
              <a:gd name="T20" fmla="*/ 796106 w 1058333"/>
              <a:gd name="T21" fmla="*/ 312542 h 804334"/>
              <a:gd name="T22" fmla="*/ 770424 w 1058333"/>
              <a:gd name="T23" fmla="*/ 296093 h 804334"/>
              <a:gd name="T24" fmla="*/ 676260 w 1058333"/>
              <a:gd name="T25" fmla="*/ 271418 h 804334"/>
              <a:gd name="T26" fmla="*/ 231125 w 1058333"/>
              <a:gd name="T27" fmla="*/ 263194 h 804334"/>
              <a:gd name="T28" fmla="*/ 171204 w 1058333"/>
              <a:gd name="T29" fmla="*/ 254969 h 804334"/>
              <a:gd name="T30" fmla="*/ 111280 w 1058333"/>
              <a:gd name="T31" fmla="*/ 238520 h 804334"/>
              <a:gd name="T32" fmla="*/ 94167 w 1058333"/>
              <a:gd name="T33" fmla="*/ 213845 h 804334"/>
              <a:gd name="T34" fmla="*/ 77036 w 1058333"/>
              <a:gd name="T35" fmla="*/ 131598 h 804334"/>
              <a:gd name="T36" fmla="*/ 59926 w 1058333"/>
              <a:gd name="T37" fmla="*/ 57573 h 804334"/>
              <a:gd name="T38" fmla="*/ 17121 w 1058333"/>
              <a:gd name="T39" fmla="*/ 0 h 804334"/>
              <a:gd name="T40" fmla="*/ 0 w 1058333"/>
              <a:gd name="T41" fmla="*/ 0 h 8043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58333"/>
              <a:gd name="T64" fmla="*/ 0 h 804334"/>
              <a:gd name="T65" fmla="*/ 1058333 w 1058333"/>
              <a:gd name="T66" fmla="*/ 804334 h 8043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58333" h="804334">
                <a:moveTo>
                  <a:pt x="1058333" y="804334"/>
                </a:moveTo>
                <a:cubicBezTo>
                  <a:pt x="1052689" y="778934"/>
                  <a:pt x="1048548" y="753152"/>
                  <a:pt x="1041400" y="728134"/>
                </a:cubicBezTo>
                <a:cubicBezTo>
                  <a:pt x="1037225" y="713520"/>
                  <a:pt x="1028465" y="700463"/>
                  <a:pt x="1024466" y="685800"/>
                </a:cubicBezTo>
                <a:cubicBezTo>
                  <a:pt x="1019949" y="669238"/>
                  <a:pt x="1019367" y="651834"/>
                  <a:pt x="1016000" y="635000"/>
                </a:cubicBezTo>
                <a:cubicBezTo>
                  <a:pt x="1007177" y="590884"/>
                  <a:pt x="1009826" y="613393"/>
                  <a:pt x="999066" y="575734"/>
                </a:cubicBezTo>
                <a:cubicBezTo>
                  <a:pt x="995869" y="564545"/>
                  <a:pt x="995075" y="552608"/>
                  <a:pt x="990600" y="541867"/>
                </a:cubicBezTo>
                <a:cubicBezTo>
                  <a:pt x="975226" y="504969"/>
                  <a:pt x="961446" y="479038"/>
                  <a:pt x="939800" y="448734"/>
                </a:cubicBezTo>
                <a:cubicBezTo>
                  <a:pt x="931598" y="437251"/>
                  <a:pt x="924378" y="424845"/>
                  <a:pt x="914400" y="414867"/>
                </a:cubicBezTo>
                <a:cubicBezTo>
                  <a:pt x="907205" y="407672"/>
                  <a:pt x="896658" y="404635"/>
                  <a:pt x="889000" y="397934"/>
                </a:cubicBezTo>
                <a:cubicBezTo>
                  <a:pt x="873981" y="384793"/>
                  <a:pt x="863271" y="366670"/>
                  <a:pt x="846666" y="355600"/>
                </a:cubicBezTo>
                <a:cubicBezTo>
                  <a:pt x="784772" y="314338"/>
                  <a:pt x="862607" y="364710"/>
                  <a:pt x="787400" y="321734"/>
                </a:cubicBezTo>
                <a:cubicBezTo>
                  <a:pt x="778565" y="316685"/>
                  <a:pt x="771299" y="308933"/>
                  <a:pt x="762000" y="304800"/>
                </a:cubicBezTo>
                <a:cubicBezTo>
                  <a:pt x="744943" y="297219"/>
                  <a:pt x="690491" y="280159"/>
                  <a:pt x="668866" y="279400"/>
                </a:cubicBezTo>
                <a:cubicBezTo>
                  <a:pt x="522174" y="274253"/>
                  <a:pt x="375355" y="273756"/>
                  <a:pt x="228600" y="270934"/>
                </a:cubicBezTo>
                <a:cubicBezTo>
                  <a:pt x="208844" y="268112"/>
                  <a:pt x="188967" y="266037"/>
                  <a:pt x="169333" y="262467"/>
                </a:cubicBezTo>
                <a:cubicBezTo>
                  <a:pt x="145949" y="258215"/>
                  <a:pt x="131825" y="252787"/>
                  <a:pt x="110066" y="245534"/>
                </a:cubicBezTo>
                <a:cubicBezTo>
                  <a:pt x="104422" y="237067"/>
                  <a:pt x="97684" y="229235"/>
                  <a:pt x="93133" y="220134"/>
                </a:cubicBezTo>
                <a:cubicBezTo>
                  <a:pt x="80961" y="195790"/>
                  <a:pt x="80101" y="158875"/>
                  <a:pt x="76200" y="135467"/>
                </a:cubicBezTo>
                <a:cubicBezTo>
                  <a:pt x="72708" y="114515"/>
                  <a:pt x="65355" y="80579"/>
                  <a:pt x="59266" y="59267"/>
                </a:cubicBezTo>
                <a:cubicBezTo>
                  <a:pt x="54099" y="41181"/>
                  <a:pt x="42179" y="0"/>
                  <a:pt x="16933" y="0"/>
                </a:cubicBezTo>
                <a:lnTo>
                  <a:pt x="0" y="0"/>
                </a:lnTo>
              </a:path>
            </a:pathLst>
          </a:custGeom>
          <a:noFill/>
          <a:ln w="12700">
            <a:solidFill>
              <a:schemeClr val="tx1"/>
            </a:solidFill>
            <a:round/>
            <a:headEnd/>
            <a:tailEnd/>
          </a:ln>
        </p:spPr>
        <p:txBody>
          <a:bodyPr>
            <a:prstTxWarp prst="textNoShape">
              <a:avLst/>
            </a:prstTxWarp>
          </a:bodyPr>
          <a:lstStyle/>
          <a:p>
            <a:endParaRPr lang="en-US"/>
          </a:p>
        </p:txBody>
      </p:sp>
      <p:sp>
        <p:nvSpPr>
          <p:cNvPr id="47110" name="Freeform 9"/>
          <p:cNvSpPr>
            <a:spLocks noChangeArrowheads="1"/>
          </p:cNvSpPr>
          <p:nvPr/>
        </p:nvSpPr>
        <p:spPr bwMode="auto">
          <a:xfrm>
            <a:off x="2082800" y="3182938"/>
            <a:ext cx="1998663" cy="1350962"/>
          </a:xfrm>
          <a:custGeom>
            <a:avLst/>
            <a:gdLst>
              <a:gd name="T0" fmla="*/ 2009826 w 1998133"/>
              <a:gd name="T1" fmla="*/ 0 h 1350556"/>
              <a:gd name="T2" fmla="*/ 1899115 w 1998133"/>
              <a:gd name="T3" fmla="*/ 102282 h 1350556"/>
              <a:gd name="T4" fmla="*/ 1882082 w 1998133"/>
              <a:gd name="T5" fmla="*/ 119325 h 1350556"/>
              <a:gd name="T6" fmla="*/ 1856535 w 1998133"/>
              <a:gd name="T7" fmla="*/ 144883 h 1350556"/>
              <a:gd name="T8" fmla="*/ 1788405 w 1998133"/>
              <a:gd name="T9" fmla="*/ 187498 h 1350556"/>
              <a:gd name="T10" fmla="*/ 1754340 w 1998133"/>
              <a:gd name="T11" fmla="*/ 221590 h 1350556"/>
              <a:gd name="T12" fmla="*/ 1728789 w 1998133"/>
              <a:gd name="T13" fmla="*/ 247161 h 1350556"/>
              <a:gd name="T14" fmla="*/ 1711759 w 1998133"/>
              <a:gd name="T15" fmla="*/ 272734 h 1350556"/>
              <a:gd name="T16" fmla="*/ 1686211 w 1998133"/>
              <a:gd name="T17" fmla="*/ 298297 h 1350556"/>
              <a:gd name="T18" fmla="*/ 1660661 w 1998133"/>
              <a:gd name="T19" fmla="*/ 349438 h 1350556"/>
              <a:gd name="T20" fmla="*/ 1643630 w 1998133"/>
              <a:gd name="T21" fmla="*/ 392050 h 1350556"/>
              <a:gd name="T22" fmla="*/ 1626596 w 1998133"/>
              <a:gd name="T23" fmla="*/ 443188 h 1350556"/>
              <a:gd name="T24" fmla="*/ 1609564 w 1998133"/>
              <a:gd name="T25" fmla="*/ 460234 h 1350556"/>
              <a:gd name="T26" fmla="*/ 1592532 w 1998133"/>
              <a:gd name="T27" fmla="*/ 511370 h 1350556"/>
              <a:gd name="T28" fmla="*/ 1575499 w 1998133"/>
              <a:gd name="T29" fmla="*/ 528416 h 1350556"/>
              <a:gd name="T30" fmla="*/ 1490337 w 1998133"/>
              <a:gd name="T31" fmla="*/ 579552 h 1350556"/>
              <a:gd name="T32" fmla="*/ 1422207 w 1998133"/>
              <a:gd name="T33" fmla="*/ 605122 h 1350556"/>
              <a:gd name="T34" fmla="*/ 1379628 w 1998133"/>
              <a:gd name="T35" fmla="*/ 630689 h 1350556"/>
              <a:gd name="T36" fmla="*/ 1354077 w 1998133"/>
              <a:gd name="T37" fmla="*/ 647735 h 1350556"/>
              <a:gd name="T38" fmla="*/ 1311499 w 1998133"/>
              <a:gd name="T39" fmla="*/ 664783 h 1350556"/>
              <a:gd name="T40" fmla="*/ 1260400 w 1998133"/>
              <a:gd name="T41" fmla="*/ 681828 h 1350556"/>
              <a:gd name="T42" fmla="*/ 1234851 w 1998133"/>
              <a:gd name="T43" fmla="*/ 698873 h 1350556"/>
              <a:gd name="T44" fmla="*/ 1158206 w 1998133"/>
              <a:gd name="T45" fmla="*/ 715919 h 1350556"/>
              <a:gd name="T46" fmla="*/ 1124141 w 1998133"/>
              <a:gd name="T47" fmla="*/ 724441 h 1350556"/>
              <a:gd name="T48" fmla="*/ 1098591 w 1998133"/>
              <a:gd name="T49" fmla="*/ 732963 h 1350556"/>
              <a:gd name="T50" fmla="*/ 1047494 w 1998133"/>
              <a:gd name="T51" fmla="*/ 741489 h 1350556"/>
              <a:gd name="T52" fmla="*/ 996397 w 1998133"/>
              <a:gd name="T53" fmla="*/ 758534 h 1350556"/>
              <a:gd name="T54" fmla="*/ 970847 w 1998133"/>
              <a:gd name="T55" fmla="*/ 767054 h 1350556"/>
              <a:gd name="T56" fmla="*/ 945299 w 1998133"/>
              <a:gd name="T57" fmla="*/ 775579 h 1350556"/>
              <a:gd name="T58" fmla="*/ 911234 w 1998133"/>
              <a:gd name="T59" fmla="*/ 792624 h 1350556"/>
              <a:gd name="T60" fmla="*/ 851623 w 1998133"/>
              <a:gd name="T61" fmla="*/ 809669 h 1350556"/>
              <a:gd name="T62" fmla="*/ 792008 w 1998133"/>
              <a:gd name="T63" fmla="*/ 835239 h 1350556"/>
              <a:gd name="T64" fmla="*/ 766459 w 1998133"/>
              <a:gd name="T65" fmla="*/ 860805 h 1350556"/>
              <a:gd name="T66" fmla="*/ 732395 w 1998133"/>
              <a:gd name="T67" fmla="*/ 903420 h 1350556"/>
              <a:gd name="T68" fmla="*/ 715362 w 1998133"/>
              <a:gd name="T69" fmla="*/ 954556 h 1350556"/>
              <a:gd name="T70" fmla="*/ 706844 w 1998133"/>
              <a:gd name="T71" fmla="*/ 980125 h 1350556"/>
              <a:gd name="T72" fmla="*/ 689813 w 1998133"/>
              <a:gd name="T73" fmla="*/ 1048308 h 1350556"/>
              <a:gd name="T74" fmla="*/ 681297 w 1998133"/>
              <a:gd name="T75" fmla="*/ 1090924 h 1350556"/>
              <a:gd name="T76" fmla="*/ 638716 w 1998133"/>
              <a:gd name="T77" fmla="*/ 1167629 h 1350556"/>
              <a:gd name="T78" fmla="*/ 613167 w 1998133"/>
              <a:gd name="T79" fmla="*/ 1176151 h 1350556"/>
              <a:gd name="T80" fmla="*/ 374711 w 1998133"/>
              <a:gd name="T81" fmla="*/ 1184674 h 1350556"/>
              <a:gd name="T82" fmla="*/ 340647 w 1998133"/>
              <a:gd name="T83" fmla="*/ 1193197 h 1350556"/>
              <a:gd name="T84" fmla="*/ 187361 w 1998133"/>
              <a:gd name="T85" fmla="*/ 1210243 h 1350556"/>
              <a:gd name="T86" fmla="*/ 136259 w 1998133"/>
              <a:gd name="T87" fmla="*/ 1227291 h 1350556"/>
              <a:gd name="T88" fmla="*/ 110705 w 1998133"/>
              <a:gd name="T89" fmla="*/ 1235811 h 1350556"/>
              <a:gd name="T90" fmla="*/ 76640 w 1998133"/>
              <a:gd name="T91" fmla="*/ 1286948 h 1350556"/>
              <a:gd name="T92" fmla="*/ 59619 w 1998133"/>
              <a:gd name="T93" fmla="*/ 1312515 h 1350556"/>
              <a:gd name="T94" fmla="*/ 42575 w 1998133"/>
              <a:gd name="T95" fmla="*/ 1329562 h 1350556"/>
              <a:gd name="T96" fmla="*/ 25554 w 1998133"/>
              <a:gd name="T97" fmla="*/ 1355132 h 1350556"/>
              <a:gd name="T98" fmla="*/ 0 w 1998133"/>
              <a:gd name="T99" fmla="*/ 1355132 h 135055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998133"/>
              <a:gd name="T151" fmla="*/ 0 h 1350556"/>
              <a:gd name="T152" fmla="*/ 1998133 w 1998133"/>
              <a:gd name="T153" fmla="*/ 1350556 h 135055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998133" h="1350556">
                <a:moveTo>
                  <a:pt x="1998133" y="0"/>
                </a:moveTo>
                <a:cubicBezTo>
                  <a:pt x="1930863" y="53815"/>
                  <a:pt x="1968584" y="21083"/>
                  <a:pt x="1888067" y="101600"/>
                </a:cubicBezTo>
                <a:lnTo>
                  <a:pt x="1871133" y="118533"/>
                </a:lnTo>
                <a:cubicBezTo>
                  <a:pt x="1862666" y="127000"/>
                  <a:pt x="1856000" y="137773"/>
                  <a:pt x="1845733" y="143933"/>
                </a:cubicBezTo>
                <a:cubicBezTo>
                  <a:pt x="1841509" y="146468"/>
                  <a:pt x="1788133" y="177581"/>
                  <a:pt x="1778000" y="186266"/>
                </a:cubicBezTo>
                <a:cubicBezTo>
                  <a:pt x="1765878" y="196656"/>
                  <a:pt x="1755422" y="208844"/>
                  <a:pt x="1744133" y="220133"/>
                </a:cubicBezTo>
                <a:cubicBezTo>
                  <a:pt x="1735666" y="228600"/>
                  <a:pt x="1725375" y="235570"/>
                  <a:pt x="1718733" y="245533"/>
                </a:cubicBezTo>
                <a:cubicBezTo>
                  <a:pt x="1713089" y="254000"/>
                  <a:pt x="1708314" y="263116"/>
                  <a:pt x="1701800" y="270933"/>
                </a:cubicBezTo>
                <a:cubicBezTo>
                  <a:pt x="1694135" y="280131"/>
                  <a:pt x="1684065" y="287135"/>
                  <a:pt x="1676400" y="296333"/>
                </a:cubicBezTo>
                <a:cubicBezTo>
                  <a:pt x="1655966" y="320854"/>
                  <a:pt x="1661414" y="319364"/>
                  <a:pt x="1651000" y="347133"/>
                </a:cubicBezTo>
                <a:cubicBezTo>
                  <a:pt x="1645664" y="361363"/>
                  <a:pt x="1639261" y="375183"/>
                  <a:pt x="1634067" y="389466"/>
                </a:cubicBezTo>
                <a:cubicBezTo>
                  <a:pt x="1627967" y="406241"/>
                  <a:pt x="1629754" y="427644"/>
                  <a:pt x="1617133" y="440266"/>
                </a:cubicBezTo>
                <a:lnTo>
                  <a:pt x="1600200" y="457200"/>
                </a:lnTo>
                <a:cubicBezTo>
                  <a:pt x="1594556" y="474133"/>
                  <a:pt x="1595889" y="495379"/>
                  <a:pt x="1583267" y="508000"/>
                </a:cubicBezTo>
                <a:cubicBezTo>
                  <a:pt x="1577622" y="513644"/>
                  <a:pt x="1572719" y="520144"/>
                  <a:pt x="1566333" y="524933"/>
                </a:cubicBezTo>
                <a:cubicBezTo>
                  <a:pt x="1539580" y="544998"/>
                  <a:pt x="1512310" y="562600"/>
                  <a:pt x="1481667" y="575733"/>
                </a:cubicBezTo>
                <a:cubicBezTo>
                  <a:pt x="1430379" y="597714"/>
                  <a:pt x="1484086" y="566057"/>
                  <a:pt x="1413933" y="601133"/>
                </a:cubicBezTo>
                <a:cubicBezTo>
                  <a:pt x="1399214" y="608492"/>
                  <a:pt x="1385555" y="617811"/>
                  <a:pt x="1371600" y="626533"/>
                </a:cubicBezTo>
                <a:cubicBezTo>
                  <a:pt x="1362971" y="631926"/>
                  <a:pt x="1355301" y="638915"/>
                  <a:pt x="1346200" y="643466"/>
                </a:cubicBezTo>
                <a:cubicBezTo>
                  <a:pt x="1332606" y="650263"/>
                  <a:pt x="1318150" y="655206"/>
                  <a:pt x="1303867" y="660400"/>
                </a:cubicBezTo>
                <a:cubicBezTo>
                  <a:pt x="1287092" y="666500"/>
                  <a:pt x="1267919" y="667432"/>
                  <a:pt x="1253067" y="677333"/>
                </a:cubicBezTo>
                <a:cubicBezTo>
                  <a:pt x="1244600" y="682977"/>
                  <a:pt x="1237020" y="690258"/>
                  <a:pt x="1227667" y="694266"/>
                </a:cubicBezTo>
                <a:cubicBezTo>
                  <a:pt x="1216549" y="699031"/>
                  <a:pt x="1159813" y="709345"/>
                  <a:pt x="1151467" y="711200"/>
                </a:cubicBezTo>
                <a:cubicBezTo>
                  <a:pt x="1140108" y="713724"/>
                  <a:pt x="1128789" y="716469"/>
                  <a:pt x="1117600" y="719666"/>
                </a:cubicBezTo>
                <a:cubicBezTo>
                  <a:pt x="1109019" y="722118"/>
                  <a:pt x="1100912" y="726197"/>
                  <a:pt x="1092200" y="728133"/>
                </a:cubicBezTo>
                <a:cubicBezTo>
                  <a:pt x="1075442" y="731857"/>
                  <a:pt x="1058054" y="732436"/>
                  <a:pt x="1041400" y="736600"/>
                </a:cubicBezTo>
                <a:cubicBezTo>
                  <a:pt x="1024084" y="740929"/>
                  <a:pt x="1007533" y="747889"/>
                  <a:pt x="990600" y="753533"/>
                </a:cubicBezTo>
                <a:lnTo>
                  <a:pt x="965200" y="762000"/>
                </a:lnTo>
                <a:cubicBezTo>
                  <a:pt x="956733" y="764822"/>
                  <a:pt x="947782" y="766475"/>
                  <a:pt x="939800" y="770466"/>
                </a:cubicBezTo>
                <a:cubicBezTo>
                  <a:pt x="928511" y="776111"/>
                  <a:pt x="917751" y="782968"/>
                  <a:pt x="905933" y="787400"/>
                </a:cubicBezTo>
                <a:cubicBezTo>
                  <a:pt x="848618" y="808893"/>
                  <a:pt x="894450" y="783855"/>
                  <a:pt x="846667" y="804333"/>
                </a:cubicBezTo>
                <a:cubicBezTo>
                  <a:pt x="773431" y="835720"/>
                  <a:pt x="846968" y="809876"/>
                  <a:pt x="787400" y="829733"/>
                </a:cubicBezTo>
                <a:cubicBezTo>
                  <a:pt x="778933" y="838200"/>
                  <a:pt x="769665" y="845935"/>
                  <a:pt x="762000" y="855133"/>
                </a:cubicBezTo>
                <a:cubicBezTo>
                  <a:pt x="708607" y="919205"/>
                  <a:pt x="777391" y="848211"/>
                  <a:pt x="728133" y="897466"/>
                </a:cubicBezTo>
                <a:lnTo>
                  <a:pt x="711200" y="948266"/>
                </a:lnTo>
                <a:cubicBezTo>
                  <a:pt x="708378" y="956733"/>
                  <a:pt x="704897" y="965008"/>
                  <a:pt x="702733" y="973666"/>
                </a:cubicBezTo>
                <a:cubicBezTo>
                  <a:pt x="697089" y="996244"/>
                  <a:pt x="690364" y="1018579"/>
                  <a:pt x="685800" y="1041400"/>
                </a:cubicBezTo>
                <a:cubicBezTo>
                  <a:pt x="682978" y="1055511"/>
                  <a:pt x="681119" y="1069850"/>
                  <a:pt x="677333" y="1083733"/>
                </a:cubicBezTo>
                <a:cubicBezTo>
                  <a:pt x="667515" y="1119732"/>
                  <a:pt x="665708" y="1139460"/>
                  <a:pt x="635000" y="1159933"/>
                </a:cubicBezTo>
                <a:cubicBezTo>
                  <a:pt x="627574" y="1164884"/>
                  <a:pt x="618506" y="1167825"/>
                  <a:pt x="609600" y="1168400"/>
                </a:cubicBezTo>
                <a:cubicBezTo>
                  <a:pt x="530691" y="1173491"/>
                  <a:pt x="451555" y="1174044"/>
                  <a:pt x="372533" y="1176866"/>
                </a:cubicBezTo>
                <a:cubicBezTo>
                  <a:pt x="361244" y="1179688"/>
                  <a:pt x="350223" y="1183973"/>
                  <a:pt x="338667" y="1185333"/>
                </a:cubicBezTo>
                <a:cubicBezTo>
                  <a:pt x="275635" y="1192749"/>
                  <a:pt x="240678" y="1187427"/>
                  <a:pt x="186267" y="1202266"/>
                </a:cubicBezTo>
                <a:cubicBezTo>
                  <a:pt x="169047" y="1206962"/>
                  <a:pt x="152400" y="1213556"/>
                  <a:pt x="135467" y="1219200"/>
                </a:cubicBezTo>
                <a:lnTo>
                  <a:pt x="110067" y="1227666"/>
                </a:lnTo>
                <a:lnTo>
                  <a:pt x="76200" y="1278466"/>
                </a:lnTo>
                <a:cubicBezTo>
                  <a:pt x="70556" y="1286933"/>
                  <a:pt x="66462" y="1296671"/>
                  <a:pt x="59267" y="1303866"/>
                </a:cubicBezTo>
                <a:cubicBezTo>
                  <a:pt x="53622" y="1309511"/>
                  <a:pt x="47320" y="1314566"/>
                  <a:pt x="42333" y="1320800"/>
                </a:cubicBezTo>
                <a:cubicBezTo>
                  <a:pt x="35976" y="1328746"/>
                  <a:pt x="34125" y="1340965"/>
                  <a:pt x="25400" y="1346200"/>
                </a:cubicBezTo>
                <a:cubicBezTo>
                  <a:pt x="18140" y="1350556"/>
                  <a:pt x="8467" y="1346200"/>
                  <a:pt x="0" y="1346200"/>
                </a:cubicBezTo>
              </a:path>
            </a:pathLst>
          </a:custGeom>
          <a:noFill/>
          <a:ln w="12700">
            <a:solidFill>
              <a:schemeClr val="tx1"/>
            </a:solidFill>
            <a:round/>
            <a:headEnd/>
            <a:tailEnd/>
          </a:ln>
        </p:spPr>
        <p:txBody>
          <a:bodyPr>
            <a:prstTxWarp prst="textNoShape">
              <a:avLst/>
            </a:prstTxWarp>
          </a:bodyPr>
          <a:lstStyle/>
          <a:p>
            <a:endParaRPr lang="en-US"/>
          </a:p>
        </p:txBody>
      </p:sp>
      <p:sp>
        <p:nvSpPr>
          <p:cNvPr id="47111" name="Freeform 13"/>
          <p:cNvSpPr>
            <a:spLocks noChangeArrowheads="1"/>
          </p:cNvSpPr>
          <p:nvPr/>
        </p:nvSpPr>
        <p:spPr bwMode="auto">
          <a:xfrm>
            <a:off x="4837113" y="744538"/>
            <a:ext cx="4010025" cy="5761037"/>
          </a:xfrm>
          <a:custGeom>
            <a:avLst/>
            <a:gdLst>
              <a:gd name="T0" fmla="*/ 141067 w 4010074"/>
              <a:gd name="T1" fmla="*/ 2388314 h 5760913"/>
              <a:gd name="T2" fmla="*/ 750569 w 4010074"/>
              <a:gd name="T3" fmla="*/ 2329033 h 5760913"/>
              <a:gd name="T4" fmla="*/ 877541 w 4010074"/>
              <a:gd name="T5" fmla="*/ 2269752 h 5760913"/>
              <a:gd name="T6" fmla="*/ 1055313 w 4010074"/>
              <a:gd name="T7" fmla="*/ 2176591 h 5760913"/>
              <a:gd name="T8" fmla="*/ 1233085 w 4010074"/>
              <a:gd name="T9" fmla="*/ 2015668 h 5760913"/>
              <a:gd name="T10" fmla="*/ 1326204 w 4010074"/>
              <a:gd name="T11" fmla="*/ 1846293 h 5760913"/>
              <a:gd name="T12" fmla="*/ 1419324 w 4010074"/>
              <a:gd name="T13" fmla="*/ 1659970 h 5760913"/>
              <a:gd name="T14" fmla="*/ 1537829 w 4010074"/>
              <a:gd name="T15" fmla="*/ 1549862 h 5760913"/>
              <a:gd name="T16" fmla="*/ 1681734 w 4010074"/>
              <a:gd name="T17" fmla="*/ 1499048 h 5760913"/>
              <a:gd name="T18" fmla="*/ 1859506 w 4010074"/>
              <a:gd name="T19" fmla="*/ 1270378 h 5760913"/>
              <a:gd name="T20" fmla="*/ 1859506 w 4010074"/>
              <a:gd name="T21" fmla="*/ 1007841 h 5760913"/>
              <a:gd name="T22" fmla="*/ 1952626 w 4010074"/>
              <a:gd name="T23" fmla="*/ 863866 h 5760913"/>
              <a:gd name="T24" fmla="*/ 2138864 w 4010074"/>
              <a:gd name="T25" fmla="*/ 745290 h 5760913"/>
              <a:gd name="T26" fmla="*/ 2469008 w 4010074"/>
              <a:gd name="T27" fmla="*/ 567434 h 5760913"/>
              <a:gd name="T28" fmla="*/ 2587514 w 4010074"/>
              <a:gd name="T29" fmla="*/ 457340 h 5760913"/>
              <a:gd name="T30" fmla="*/ 2739900 w 4010074"/>
              <a:gd name="T31" fmla="*/ 355712 h 5760913"/>
              <a:gd name="T32" fmla="*/ 2900738 w 4010074"/>
              <a:gd name="T33" fmla="*/ 245603 h 5760913"/>
              <a:gd name="T34" fmla="*/ 3095430 w 4010074"/>
              <a:gd name="T35" fmla="*/ 152442 h 5760913"/>
              <a:gd name="T36" fmla="*/ 3256268 w 4010074"/>
              <a:gd name="T37" fmla="*/ 59280 h 5760913"/>
              <a:gd name="T38" fmla="*/ 3518693 w 4010074"/>
              <a:gd name="T39" fmla="*/ 8466 h 5760913"/>
              <a:gd name="T40" fmla="*/ 3603346 w 4010074"/>
              <a:gd name="T41" fmla="*/ 93161 h 5760913"/>
              <a:gd name="T42" fmla="*/ 3721865 w 4010074"/>
              <a:gd name="T43" fmla="*/ 321831 h 5760913"/>
              <a:gd name="T44" fmla="*/ 3764184 w 4010074"/>
              <a:gd name="T45" fmla="*/ 499687 h 5760913"/>
              <a:gd name="T46" fmla="*/ 3806504 w 4010074"/>
              <a:gd name="T47" fmla="*/ 821518 h 5760913"/>
              <a:gd name="T48" fmla="*/ 3857304 w 4010074"/>
              <a:gd name="T49" fmla="*/ 1261911 h 5760913"/>
              <a:gd name="T50" fmla="*/ 3908090 w 4010074"/>
              <a:gd name="T51" fmla="*/ 1634556 h 5760913"/>
              <a:gd name="T52" fmla="*/ 3916556 w 4010074"/>
              <a:gd name="T53" fmla="*/ 4056751 h 5760913"/>
              <a:gd name="T54" fmla="*/ 3899623 w 4010074"/>
              <a:gd name="T55" fmla="*/ 4658066 h 5760913"/>
              <a:gd name="T56" fmla="*/ 3823437 w 4010074"/>
              <a:gd name="T57" fmla="*/ 5716722 h 5760913"/>
              <a:gd name="T58" fmla="*/ 3027710 w 4010074"/>
              <a:gd name="T59" fmla="*/ 5725188 h 5760913"/>
              <a:gd name="T60" fmla="*/ 2883805 w 4010074"/>
              <a:gd name="T61" fmla="*/ 5674374 h 5760913"/>
              <a:gd name="T62" fmla="*/ 2722966 w 4010074"/>
              <a:gd name="T63" fmla="*/ 5581213 h 5760913"/>
              <a:gd name="T64" fmla="*/ 2663700 w 4010074"/>
              <a:gd name="T65" fmla="*/ 5420304 h 5760913"/>
              <a:gd name="T66" fmla="*/ 2629847 w 4010074"/>
              <a:gd name="T67" fmla="*/ 5284796 h 5760913"/>
              <a:gd name="T68" fmla="*/ 2570594 w 4010074"/>
              <a:gd name="T69" fmla="*/ 5022245 h 5760913"/>
              <a:gd name="T70" fmla="*/ 2511328 w 4010074"/>
              <a:gd name="T71" fmla="*/ 4768175 h 5760913"/>
              <a:gd name="T72" fmla="*/ 2460542 w 4010074"/>
              <a:gd name="T73" fmla="*/ 4607252 h 5760913"/>
              <a:gd name="T74" fmla="*/ 2375889 w 4010074"/>
              <a:gd name="T75" fmla="*/ 4395530 h 5760913"/>
              <a:gd name="T76" fmla="*/ 2291236 w 4010074"/>
              <a:gd name="T77" fmla="*/ 4234607 h 5760913"/>
              <a:gd name="T78" fmla="*/ 2189650 w 4010074"/>
              <a:gd name="T79" fmla="*/ 4107565 h 5760913"/>
              <a:gd name="T80" fmla="*/ 2003426 w 4010074"/>
              <a:gd name="T81" fmla="*/ 3980537 h 5760913"/>
              <a:gd name="T82" fmla="*/ 1817187 w 4010074"/>
              <a:gd name="T83" fmla="*/ 3895842 h 5760913"/>
              <a:gd name="T84" fmla="*/ 1622482 w 4010074"/>
              <a:gd name="T85" fmla="*/ 3794214 h 5760913"/>
              <a:gd name="T86" fmla="*/ 1571696 w 4010074"/>
              <a:gd name="T87" fmla="*/ 3302994 h 5760913"/>
              <a:gd name="T88" fmla="*/ 1495510 w 4010074"/>
              <a:gd name="T89" fmla="*/ 3065857 h 5760913"/>
              <a:gd name="T90" fmla="*/ 1385457 w 4010074"/>
              <a:gd name="T91" fmla="*/ 2964229 h 5760913"/>
              <a:gd name="T92" fmla="*/ 1216152 w 4010074"/>
              <a:gd name="T93" fmla="*/ 2837187 h 5760913"/>
              <a:gd name="T94" fmla="*/ 1055313 w 4010074"/>
              <a:gd name="T95" fmla="*/ 2786373 h 5760913"/>
              <a:gd name="T96" fmla="*/ 869074 w 4010074"/>
              <a:gd name="T97" fmla="*/ 2727092 h 5760913"/>
              <a:gd name="T98" fmla="*/ 674383 w 4010074"/>
              <a:gd name="T99" fmla="*/ 2684745 h 5760913"/>
              <a:gd name="T100" fmla="*/ 454278 w 4010074"/>
              <a:gd name="T101" fmla="*/ 2608517 h 5760913"/>
              <a:gd name="T102" fmla="*/ 234186 w 4010074"/>
              <a:gd name="T103" fmla="*/ 2532294 h 576091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010074"/>
              <a:gd name="T157" fmla="*/ 0 h 5760913"/>
              <a:gd name="T158" fmla="*/ 4010074 w 4010074"/>
              <a:gd name="T159" fmla="*/ 5760913 h 576091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010074" h="5760913">
                <a:moveTo>
                  <a:pt x="14095" y="2480733"/>
                </a:moveTo>
                <a:cubicBezTo>
                  <a:pt x="2806" y="2470855"/>
                  <a:pt x="6911" y="2479707"/>
                  <a:pt x="47962" y="2446866"/>
                </a:cubicBezTo>
                <a:cubicBezTo>
                  <a:pt x="55908" y="2440509"/>
                  <a:pt x="57700" y="2428661"/>
                  <a:pt x="64895" y="2421466"/>
                </a:cubicBezTo>
                <a:cubicBezTo>
                  <a:pt x="82153" y="2404208"/>
                  <a:pt x="120975" y="2390953"/>
                  <a:pt x="141095" y="2387600"/>
                </a:cubicBezTo>
                <a:cubicBezTo>
                  <a:pt x="158028" y="2384778"/>
                  <a:pt x="175022" y="2382297"/>
                  <a:pt x="191895" y="2379133"/>
                </a:cubicBezTo>
                <a:cubicBezTo>
                  <a:pt x="220183" y="2373829"/>
                  <a:pt x="247787" y="2362812"/>
                  <a:pt x="276562" y="2362200"/>
                </a:cubicBezTo>
                <a:lnTo>
                  <a:pt x="674495" y="2353733"/>
                </a:lnTo>
                <a:lnTo>
                  <a:pt x="750695" y="2328333"/>
                </a:lnTo>
                <a:cubicBezTo>
                  <a:pt x="759162" y="2325511"/>
                  <a:pt x="768669" y="2324816"/>
                  <a:pt x="776095" y="2319866"/>
                </a:cubicBezTo>
                <a:cubicBezTo>
                  <a:pt x="848887" y="2271339"/>
                  <a:pt x="756788" y="2329519"/>
                  <a:pt x="826895" y="2294466"/>
                </a:cubicBezTo>
                <a:cubicBezTo>
                  <a:pt x="835996" y="2289915"/>
                  <a:pt x="843194" y="2282084"/>
                  <a:pt x="852295" y="2277533"/>
                </a:cubicBezTo>
                <a:cubicBezTo>
                  <a:pt x="860277" y="2273542"/>
                  <a:pt x="869713" y="2273057"/>
                  <a:pt x="877695" y="2269066"/>
                </a:cubicBezTo>
                <a:cubicBezTo>
                  <a:pt x="943347" y="2236240"/>
                  <a:pt x="864651" y="2264948"/>
                  <a:pt x="928495" y="2243666"/>
                </a:cubicBezTo>
                <a:cubicBezTo>
                  <a:pt x="976648" y="2195513"/>
                  <a:pt x="930281" y="2234307"/>
                  <a:pt x="979295" y="2209800"/>
                </a:cubicBezTo>
                <a:cubicBezTo>
                  <a:pt x="988397" y="2205249"/>
                  <a:pt x="995396" y="2196999"/>
                  <a:pt x="1004695" y="2192866"/>
                </a:cubicBezTo>
                <a:cubicBezTo>
                  <a:pt x="1021006" y="2185617"/>
                  <a:pt x="1040644" y="2185834"/>
                  <a:pt x="1055495" y="2175933"/>
                </a:cubicBezTo>
                <a:cubicBezTo>
                  <a:pt x="1113721" y="2137115"/>
                  <a:pt x="1086988" y="2148501"/>
                  <a:pt x="1131695" y="2133600"/>
                </a:cubicBezTo>
                <a:cubicBezTo>
                  <a:pt x="1156669" y="2116950"/>
                  <a:pt x="1162124" y="2115712"/>
                  <a:pt x="1182495" y="2091266"/>
                </a:cubicBezTo>
                <a:cubicBezTo>
                  <a:pt x="1249106" y="2011332"/>
                  <a:pt x="1156981" y="2116836"/>
                  <a:pt x="1207895" y="2040466"/>
                </a:cubicBezTo>
                <a:cubicBezTo>
                  <a:pt x="1214537" y="2030503"/>
                  <a:pt x="1224828" y="2023533"/>
                  <a:pt x="1233295" y="2015066"/>
                </a:cubicBezTo>
                <a:cubicBezTo>
                  <a:pt x="1236117" y="2006599"/>
                  <a:pt x="1237334" y="1997415"/>
                  <a:pt x="1241762" y="1989666"/>
                </a:cubicBezTo>
                <a:cubicBezTo>
                  <a:pt x="1257110" y="1962808"/>
                  <a:pt x="1270986" y="1956617"/>
                  <a:pt x="1284095" y="1930400"/>
                </a:cubicBezTo>
                <a:cubicBezTo>
                  <a:pt x="1288086" y="1922418"/>
                  <a:pt x="1289046" y="1913203"/>
                  <a:pt x="1292562" y="1905000"/>
                </a:cubicBezTo>
                <a:cubicBezTo>
                  <a:pt x="1300584" y="1886281"/>
                  <a:pt x="1313347" y="1862084"/>
                  <a:pt x="1326428" y="1845733"/>
                </a:cubicBezTo>
                <a:cubicBezTo>
                  <a:pt x="1331415" y="1839500"/>
                  <a:pt x="1337717" y="1834444"/>
                  <a:pt x="1343362" y="1828800"/>
                </a:cubicBezTo>
                <a:cubicBezTo>
                  <a:pt x="1362819" y="1770427"/>
                  <a:pt x="1347674" y="1790622"/>
                  <a:pt x="1377228" y="1761066"/>
                </a:cubicBezTo>
                <a:cubicBezTo>
                  <a:pt x="1408107" y="1668432"/>
                  <a:pt x="1358860" y="1808743"/>
                  <a:pt x="1402628" y="1710266"/>
                </a:cubicBezTo>
                <a:cubicBezTo>
                  <a:pt x="1409877" y="1693955"/>
                  <a:pt x="1413918" y="1676399"/>
                  <a:pt x="1419562" y="1659466"/>
                </a:cubicBezTo>
                <a:cubicBezTo>
                  <a:pt x="1419563" y="1659464"/>
                  <a:pt x="1436493" y="1608667"/>
                  <a:pt x="1436495" y="1608666"/>
                </a:cubicBezTo>
                <a:cubicBezTo>
                  <a:pt x="1453428" y="1597377"/>
                  <a:pt x="1467988" y="1581236"/>
                  <a:pt x="1487295" y="1574800"/>
                </a:cubicBezTo>
                <a:cubicBezTo>
                  <a:pt x="1495762" y="1571978"/>
                  <a:pt x="1504713" y="1570324"/>
                  <a:pt x="1512695" y="1566333"/>
                </a:cubicBezTo>
                <a:cubicBezTo>
                  <a:pt x="1521796" y="1561782"/>
                  <a:pt x="1528796" y="1553533"/>
                  <a:pt x="1538095" y="1549400"/>
                </a:cubicBezTo>
                <a:cubicBezTo>
                  <a:pt x="1554406" y="1542151"/>
                  <a:pt x="1572930" y="1540448"/>
                  <a:pt x="1588895" y="1532466"/>
                </a:cubicBezTo>
                <a:cubicBezTo>
                  <a:pt x="1600184" y="1526822"/>
                  <a:pt x="1610944" y="1519965"/>
                  <a:pt x="1622762" y="1515533"/>
                </a:cubicBezTo>
                <a:cubicBezTo>
                  <a:pt x="1633657" y="1511447"/>
                  <a:pt x="1645440" y="1510263"/>
                  <a:pt x="1656628" y="1507066"/>
                </a:cubicBezTo>
                <a:cubicBezTo>
                  <a:pt x="1665209" y="1504614"/>
                  <a:pt x="1673561" y="1501422"/>
                  <a:pt x="1682028" y="1498600"/>
                </a:cubicBezTo>
                <a:cubicBezTo>
                  <a:pt x="1696139" y="1484489"/>
                  <a:pt x="1714094" y="1473378"/>
                  <a:pt x="1724362" y="1456266"/>
                </a:cubicBezTo>
                <a:cubicBezTo>
                  <a:pt x="1754997" y="1405208"/>
                  <a:pt x="1736070" y="1423061"/>
                  <a:pt x="1775162" y="1397000"/>
                </a:cubicBezTo>
                <a:lnTo>
                  <a:pt x="1842895" y="1295400"/>
                </a:lnTo>
                <a:cubicBezTo>
                  <a:pt x="1848539" y="1286933"/>
                  <a:pt x="1856610" y="1279653"/>
                  <a:pt x="1859828" y="1270000"/>
                </a:cubicBezTo>
                <a:cubicBezTo>
                  <a:pt x="1871513" y="1234947"/>
                  <a:pt x="1863345" y="1252026"/>
                  <a:pt x="1885228" y="1219200"/>
                </a:cubicBezTo>
                <a:cubicBezTo>
                  <a:pt x="1894131" y="1165783"/>
                  <a:pt x="1906934" y="1122834"/>
                  <a:pt x="1876762" y="1066800"/>
                </a:cubicBezTo>
                <a:cubicBezTo>
                  <a:pt x="1869939" y="1054129"/>
                  <a:pt x="1848539" y="1061155"/>
                  <a:pt x="1834428" y="1058333"/>
                </a:cubicBezTo>
                <a:cubicBezTo>
                  <a:pt x="1855710" y="994489"/>
                  <a:pt x="1827002" y="1073185"/>
                  <a:pt x="1859828" y="1007533"/>
                </a:cubicBezTo>
                <a:cubicBezTo>
                  <a:pt x="1863819" y="999551"/>
                  <a:pt x="1863344" y="989559"/>
                  <a:pt x="1868295" y="982133"/>
                </a:cubicBezTo>
                <a:cubicBezTo>
                  <a:pt x="1874937" y="972170"/>
                  <a:pt x="1886030" y="965931"/>
                  <a:pt x="1893695" y="956733"/>
                </a:cubicBezTo>
                <a:cubicBezTo>
                  <a:pt x="1916997" y="928770"/>
                  <a:pt x="1906861" y="930587"/>
                  <a:pt x="1927562" y="897466"/>
                </a:cubicBezTo>
                <a:cubicBezTo>
                  <a:pt x="1935041" y="885500"/>
                  <a:pt x="1943928" y="874440"/>
                  <a:pt x="1952962" y="863600"/>
                </a:cubicBezTo>
                <a:cubicBezTo>
                  <a:pt x="1966834" y="846953"/>
                  <a:pt x="1986558" y="833309"/>
                  <a:pt x="2003762" y="821266"/>
                </a:cubicBezTo>
                <a:cubicBezTo>
                  <a:pt x="2020434" y="809595"/>
                  <a:pt x="2037629" y="798689"/>
                  <a:pt x="2054562" y="787400"/>
                </a:cubicBezTo>
                <a:cubicBezTo>
                  <a:pt x="2054564" y="787398"/>
                  <a:pt x="2105359" y="753534"/>
                  <a:pt x="2105362" y="753533"/>
                </a:cubicBezTo>
                <a:lnTo>
                  <a:pt x="2139228" y="745066"/>
                </a:lnTo>
                <a:cubicBezTo>
                  <a:pt x="2153339" y="736599"/>
                  <a:pt x="2166843" y="727025"/>
                  <a:pt x="2181562" y="719666"/>
                </a:cubicBezTo>
                <a:cubicBezTo>
                  <a:pt x="2189544" y="715675"/>
                  <a:pt x="2198632" y="714404"/>
                  <a:pt x="2206962" y="711200"/>
                </a:cubicBezTo>
                <a:cubicBezTo>
                  <a:pt x="2226499" y="703686"/>
                  <a:pt x="2315954" y="670133"/>
                  <a:pt x="2342428" y="651933"/>
                </a:cubicBezTo>
                <a:cubicBezTo>
                  <a:pt x="2476739" y="559595"/>
                  <a:pt x="2377653" y="603978"/>
                  <a:pt x="2469428" y="567266"/>
                </a:cubicBezTo>
                <a:cubicBezTo>
                  <a:pt x="2486851" y="549844"/>
                  <a:pt x="2496751" y="538349"/>
                  <a:pt x="2520228" y="524933"/>
                </a:cubicBezTo>
                <a:cubicBezTo>
                  <a:pt x="2527977" y="520505"/>
                  <a:pt x="2537161" y="519288"/>
                  <a:pt x="2545628" y="516466"/>
                </a:cubicBezTo>
                <a:cubicBezTo>
                  <a:pt x="2551273" y="510822"/>
                  <a:pt x="2558455" y="506378"/>
                  <a:pt x="2562562" y="499533"/>
                </a:cubicBezTo>
                <a:cubicBezTo>
                  <a:pt x="2577548" y="474556"/>
                  <a:pt x="2561143" y="473291"/>
                  <a:pt x="2587962" y="457200"/>
                </a:cubicBezTo>
                <a:cubicBezTo>
                  <a:pt x="2595615" y="452608"/>
                  <a:pt x="2604895" y="451555"/>
                  <a:pt x="2613362" y="448733"/>
                </a:cubicBezTo>
                <a:cubicBezTo>
                  <a:pt x="2624651" y="437444"/>
                  <a:pt x="2634762" y="424839"/>
                  <a:pt x="2647228" y="414866"/>
                </a:cubicBezTo>
                <a:cubicBezTo>
                  <a:pt x="2663120" y="402153"/>
                  <a:pt x="2683638" y="395390"/>
                  <a:pt x="2698028" y="381000"/>
                </a:cubicBezTo>
                <a:cubicBezTo>
                  <a:pt x="2721273" y="357755"/>
                  <a:pt x="2707389" y="366590"/>
                  <a:pt x="2740362" y="355600"/>
                </a:cubicBezTo>
                <a:cubicBezTo>
                  <a:pt x="2783267" y="312693"/>
                  <a:pt x="2727741" y="363173"/>
                  <a:pt x="2782695" y="330200"/>
                </a:cubicBezTo>
                <a:cubicBezTo>
                  <a:pt x="2840804" y="295334"/>
                  <a:pt x="2753075" y="328783"/>
                  <a:pt x="2825028" y="304800"/>
                </a:cubicBezTo>
                <a:cubicBezTo>
                  <a:pt x="2870339" y="259489"/>
                  <a:pt x="2804067" y="322191"/>
                  <a:pt x="2875828" y="270933"/>
                </a:cubicBezTo>
                <a:cubicBezTo>
                  <a:pt x="2885571" y="263973"/>
                  <a:pt x="2891074" y="251879"/>
                  <a:pt x="2901228" y="245533"/>
                </a:cubicBezTo>
                <a:cubicBezTo>
                  <a:pt x="2914116" y="237478"/>
                  <a:pt x="2929968" y="235397"/>
                  <a:pt x="2943562" y="228600"/>
                </a:cubicBezTo>
                <a:cubicBezTo>
                  <a:pt x="3009213" y="195774"/>
                  <a:pt x="2930519" y="224479"/>
                  <a:pt x="2994362" y="203200"/>
                </a:cubicBezTo>
                <a:cubicBezTo>
                  <a:pt x="3005651" y="194733"/>
                  <a:pt x="3015893" y="184653"/>
                  <a:pt x="3028228" y="177800"/>
                </a:cubicBezTo>
                <a:cubicBezTo>
                  <a:pt x="3043420" y="169360"/>
                  <a:pt x="3076947" y="158738"/>
                  <a:pt x="3095962" y="152400"/>
                </a:cubicBezTo>
                <a:cubicBezTo>
                  <a:pt x="3104429" y="146755"/>
                  <a:pt x="3112260" y="140017"/>
                  <a:pt x="3121362" y="135466"/>
                </a:cubicBezTo>
                <a:cubicBezTo>
                  <a:pt x="3129344" y="131475"/>
                  <a:pt x="3139013" y="131428"/>
                  <a:pt x="3146762" y="127000"/>
                </a:cubicBezTo>
                <a:cubicBezTo>
                  <a:pt x="3173814" y="111542"/>
                  <a:pt x="3202196" y="77477"/>
                  <a:pt x="3231428" y="67733"/>
                </a:cubicBezTo>
                <a:cubicBezTo>
                  <a:pt x="3239895" y="64911"/>
                  <a:pt x="3248846" y="63257"/>
                  <a:pt x="3256828" y="59266"/>
                </a:cubicBezTo>
                <a:cubicBezTo>
                  <a:pt x="3291570" y="41895"/>
                  <a:pt x="3272914" y="46398"/>
                  <a:pt x="3299162" y="25400"/>
                </a:cubicBezTo>
                <a:cubicBezTo>
                  <a:pt x="3307108" y="19043"/>
                  <a:pt x="3314584" y="10462"/>
                  <a:pt x="3324562" y="8466"/>
                </a:cubicBezTo>
                <a:cubicBezTo>
                  <a:pt x="3357886" y="1801"/>
                  <a:pt x="3392295" y="2822"/>
                  <a:pt x="3426162" y="0"/>
                </a:cubicBezTo>
                <a:cubicBezTo>
                  <a:pt x="3457206" y="2822"/>
                  <a:pt x="3488436" y="4058"/>
                  <a:pt x="3519295" y="8466"/>
                </a:cubicBezTo>
                <a:cubicBezTo>
                  <a:pt x="3528130" y="9728"/>
                  <a:pt x="3537726" y="11358"/>
                  <a:pt x="3544695" y="16933"/>
                </a:cubicBezTo>
                <a:cubicBezTo>
                  <a:pt x="3552641" y="23290"/>
                  <a:pt x="3555114" y="34516"/>
                  <a:pt x="3561628" y="42333"/>
                </a:cubicBezTo>
                <a:cubicBezTo>
                  <a:pt x="3569293" y="51531"/>
                  <a:pt x="3579363" y="58535"/>
                  <a:pt x="3587028" y="67733"/>
                </a:cubicBezTo>
                <a:cubicBezTo>
                  <a:pt x="3593542" y="75550"/>
                  <a:pt x="3597715" y="85101"/>
                  <a:pt x="3603962" y="93133"/>
                </a:cubicBezTo>
                <a:cubicBezTo>
                  <a:pt x="3614458" y="106628"/>
                  <a:pt x="3651773" y="146423"/>
                  <a:pt x="3663228" y="169333"/>
                </a:cubicBezTo>
                <a:cubicBezTo>
                  <a:pt x="3731972" y="306819"/>
                  <a:pt x="3640117" y="132340"/>
                  <a:pt x="3688628" y="245533"/>
                </a:cubicBezTo>
                <a:cubicBezTo>
                  <a:pt x="3692636" y="254886"/>
                  <a:pt x="3699917" y="262466"/>
                  <a:pt x="3705562" y="270933"/>
                </a:cubicBezTo>
                <a:cubicBezTo>
                  <a:pt x="3711206" y="287866"/>
                  <a:pt x="3718166" y="304417"/>
                  <a:pt x="3722495" y="321733"/>
                </a:cubicBezTo>
                <a:cubicBezTo>
                  <a:pt x="3725317" y="333022"/>
                  <a:pt x="3728438" y="344241"/>
                  <a:pt x="3730962" y="355600"/>
                </a:cubicBezTo>
                <a:cubicBezTo>
                  <a:pt x="3734084" y="369648"/>
                  <a:pt x="3735938" y="383972"/>
                  <a:pt x="3739428" y="397933"/>
                </a:cubicBezTo>
                <a:cubicBezTo>
                  <a:pt x="3741593" y="406591"/>
                  <a:pt x="3745443" y="414752"/>
                  <a:pt x="3747895" y="423333"/>
                </a:cubicBezTo>
                <a:cubicBezTo>
                  <a:pt x="3753986" y="444650"/>
                  <a:pt x="3761335" y="478574"/>
                  <a:pt x="3764828" y="499533"/>
                </a:cubicBezTo>
                <a:cubicBezTo>
                  <a:pt x="3768109" y="519218"/>
                  <a:pt x="3770014" y="539115"/>
                  <a:pt x="3773295" y="558800"/>
                </a:cubicBezTo>
                <a:cubicBezTo>
                  <a:pt x="3778668" y="591037"/>
                  <a:pt x="3782619" y="604563"/>
                  <a:pt x="3790228" y="635000"/>
                </a:cubicBezTo>
                <a:cubicBezTo>
                  <a:pt x="3793050" y="680155"/>
                  <a:pt x="3794599" y="725408"/>
                  <a:pt x="3798695" y="770466"/>
                </a:cubicBezTo>
                <a:cubicBezTo>
                  <a:pt x="3800249" y="787562"/>
                  <a:pt x="3804734" y="804272"/>
                  <a:pt x="3807162" y="821266"/>
                </a:cubicBezTo>
                <a:cubicBezTo>
                  <a:pt x="3810380" y="843791"/>
                  <a:pt x="3812806" y="866422"/>
                  <a:pt x="3815628" y="889000"/>
                </a:cubicBezTo>
                <a:cubicBezTo>
                  <a:pt x="3818450" y="939800"/>
                  <a:pt x="3820193" y="990672"/>
                  <a:pt x="3824095" y="1041400"/>
                </a:cubicBezTo>
                <a:cubicBezTo>
                  <a:pt x="3829469" y="1111264"/>
                  <a:pt x="3832762" y="1097933"/>
                  <a:pt x="3841028" y="1159933"/>
                </a:cubicBezTo>
                <a:cubicBezTo>
                  <a:pt x="3853630" y="1254452"/>
                  <a:pt x="3840313" y="1208589"/>
                  <a:pt x="3857962" y="1261533"/>
                </a:cubicBezTo>
                <a:cubicBezTo>
                  <a:pt x="3863606" y="1317977"/>
                  <a:pt x="3863770" y="1375242"/>
                  <a:pt x="3874895" y="1430866"/>
                </a:cubicBezTo>
                <a:cubicBezTo>
                  <a:pt x="3877717" y="1444977"/>
                  <a:pt x="3880788" y="1459041"/>
                  <a:pt x="3883362" y="1473200"/>
                </a:cubicBezTo>
                <a:cubicBezTo>
                  <a:pt x="3893916" y="1531251"/>
                  <a:pt x="3890786" y="1521459"/>
                  <a:pt x="3900295" y="1583266"/>
                </a:cubicBezTo>
                <a:cubicBezTo>
                  <a:pt x="3902905" y="1600233"/>
                  <a:pt x="3905940" y="1617133"/>
                  <a:pt x="3908762" y="1634066"/>
                </a:cubicBezTo>
                <a:cubicBezTo>
                  <a:pt x="3911584" y="1698977"/>
                  <a:pt x="3913175" y="1763954"/>
                  <a:pt x="3917228" y="1828800"/>
                </a:cubicBezTo>
                <a:cubicBezTo>
                  <a:pt x="3918822" y="1854307"/>
                  <a:pt x="3923874" y="1879509"/>
                  <a:pt x="3925695" y="1905000"/>
                </a:cubicBezTo>
                <a:cubicBezTo>
                  <a:pt x="3929521" y="1958560"/>
                  <a:pt x="3931340" y="2012244"/>
                  <a:pt x="3934162" y="2065866"/>
                </a:cubicBezTo>
                <a:cubicBezTo>
                  <a:pt x="3930678" y="2529207"/>
                  <a:pt x="3923893" y="3545629"/>
                  <a:pt x="3917228" y="4055533"/>
                </a:cubicBezTo>
                <a:cubicBezTo>
                  <a:pt x="3914348" y="4275837"/>
                  <a:pt x="4010074" y="4404124"/>
                  <a:pt x="3883362" y="4512733"/>
                </a:cubicBezTo>
                <a:cubicBezTo>
                  <a:pt x="3872648" y="4521916"/>
                  <a:pt x="3860784" y="4529666"/>
                  <a:pt x="3849495" y="4538133"/>
                </a:cubicBezTo>
                <a:cubicBezTo>
                  <a:pt x="3869628" y="4598531"/>
                  <a:pt x="3841079" y="4525508"/>
                  <a:pt x="3883362" y="4588933"/>
                </a:cubicBezTo>
                <a:cubicBezTo>
                  <a:pt x="3890799" y="4600088"/>
                  <a:pt x="3899075" y="4650564"/>
                  <a:pt x="3900295" y="4656666"/>
                </a:cubicBezTo>
                <a:cubicBezTo>
                  <a:pt x="3897473" y="4938888"/>
                  <a:pt x="3897006" y="5221144"/>
                  <a:pt x="3891828" y="5503333"/>
                </a:cubicBezTo>
                <a:cubicBezTo>
                  <a:pt x="3891162" y="5539618"/>
                  <a:pt x="3883087" y="5585002"/>
                  <a:pt x="3874895" y="5621866"/>
                </a:cubicBezTo>
                <a:cubicBezTo>
                  <a:pt x="3874153" y="5625204"/>
                  <a:pt x="3862523" y="5674748"/>
                  <a:pt x="3857962" y="5681133"/>
                </a:cubicBezTo>
                <a:cubicBezTo>
                  <a:pt x="3848683" y="5694124"/>
                  <a:pt x="3839583" y="5711128"/>
                  <a:pt x="3824095" y="5715000"/>
                </a:cubicBezTo>
                <a:cubicBezTo>
                  <a:pt x="3812806" y="5717822"/>
                  <a:pt x="3801417" y="5720269"/>
                  <a:pt x="3790228" y="5723466"/>
                </a:cubicBezTo>
                <a:cubicBezTo>
                  <a:pt x="3781647" y="5725918"/>
                  <a:pt x="3773540" y="5729997"/>
                  <a:pt x="3764828" y="5731933"/>
                </a:cubicBezTo>
                <a:cubicBezTo>
                  <a:pt x="3748070" y="5735657"/>
                  <a:pt x="3730961" y="5737578"/>
                  <a:pt x="3714028" y="5740400"/>
                </a:cubicBezTo>
                <a:cubicBezTo>
                  <a:pt x="3500257" y="5737511"/>
                  <a:pt x="3252914" y="5760913"/>
                  <a:pt x="3028228" y="5723466"/>
                </a:cubicBezTo>
                <a:cubicBezTo>
                  <a:pt x="3014033" y="5721100"/>
                  <a:pt x="3000006" y="5717822"/>
                  <a:pt x="2985895" y="5715000"/>
                </a:cubicBezTo>
                <a:cubicBezTo>
                  <a:pt x="2971784" y="5709355"/>
                  <a:pt x="2957792" y="5703402"/>
                  <a:pt x="2943562" y="5698066"/>
                </a:cubicBezTo>
                <a:cubicBezTo>
                  <a:pt x="2935206" y="5694932"/>
                  <a:pt x="2926365" y="5693116"/>
                  <a:pt x="2918162" y="5689600"/>
                </a:cubicBezTo>
                <a:cubicBezTo>
                  <a:pt x="2906561" y="5684628"/>
                  <a:pt x="2896269" y="5676657"/>
                  <a:pt x="2884295" y="5672666"/>
                </a:cubicBezTo>
                <a:cubicBezTo>
                  <a:pt x="2870643" y="5668115"/>
                  <a:pt x="2856073" y="5667022"/>
                  <a:pt x="2841962" y="5664200"/>
                </a:cubicBezTo>
                <a:cubicBezTo>
                  <a:pt x="2833495" y="5658555"/>
                  <a:pt x="2825397" y="5652315"/>
                  <a:pt x="2816562" y="5647266"/>
                </a:cubicBezTo>
                <a:cubicBezTo>
                  <a:pt x="2792538" y="5633538"/>
                  <a:pt x="2777923" y="5631081"/>
                  <a:pt x="2757295" y="5613400"/>
                </a:cubicBezTo>
                <a:cubicBezTo>
                  <a:pt x="2745173" y="5603010"/>
                  <a:pt x="2723428" y="5579533"/>
                  <a:pt x="2723428" y="5579533"/>
                </a:cubicBezTo>
                <a:cubicBezTo>
                  <a:pt x="2720606" y="5571066"/>
                  <a:pt x="2717414" y="5562714"/>
                  <a:pt x="2714962" y="5554133"/>
                </a:cubicBezTo>
                <a:cubicBezTo>
                  <a:pt x="2711345" y="5541473"/>
                  <a:pt x="2704795" y="5508400"/>
                  <a:pt x="2698028" y="5494866"/>
                </a:cubicBezTo>
                <a:cubicBezTo>
                  <a:pt x="2693477" y="5485765"/>
                  <a:pt x="2685228" y="5478765"/>
                  <a:pt x="2681095" y="5469466"/>
                </a:cubicBezTo>
                <a:cubicBezTo>
                  <a:pt x="2673846" y="5453155"/>
                  <a:pt x="2669806" y="5435599"/>
                  <a:pt x="2664162" y="5418666"/>
                </a:cubicBezTo>
                <a:cubicBezTo>
                  <a:pt x="2661340" y="5410199"/>
                  <a:pt x="2657445" y="5402017"/>
                  <a:pt x="2655695" y="5393266"/>
                </a:cubicBezTo>
                <a:cubicBezTo>
                  <a:pt x="2652873" y="5379155"/>
                  <a:pt x="2650718" y="5364894"/>
                  <a:pt x="2647228" y="5350933"/>
                </a:cubicBezTo>
                <a:cubicBezTo>
                  <a:pt x="2645064" y="5342275"/>
                  <a:pt x="2640926" y="5334191"/>
                  <a:pt x="2638762" y="5325533"/>
                </a:cubicBezTo>
                <a:cubicBezTo>
                  <a:pt x="2635272" y="5311572"/>
                  <a:pt x="2633531" y="5297222"/>
                  <a:pt x="2630295" y="5283200"/>
                </a:cubicBezTo>
                <a:cubicBezTo>
                  <a:pt x="2625062" y="5260523"/>
                  <a:pt x="2619006" y="5238044"/>
                  <a:pt x="2613362" y="5215466"/>
                </a:cubicBezTo>
                <a:lnTo>
                  <a:pt x="2596428" y="5147733"/>
                </a:lnTo>
                <a:cubicBezTo>
                  <a:pt x="2593606" y="5127977"/>
                  <a:pt x="2591876" y="5108035"/>
                  <a:pt x="2587962" y="5088466"/>
                </a:cubicBezTo>
                <a:cubicBezTo>
                  <a:pt x="2583398" y="5065645"/>
                  <a:pt x="2576672" y="5043311"/>
                  <a:pt x="2571028" y="5020733"/>
                </a:cubicBezTo>
                <a:lnTo>
                  <a:pt x="2545628" y="4919133"/>
                </a:lnTo>
                <a:cubicBezTo>
                  <a:pt x="2542806" y="4907844"/>
                  <a:pt x="2540842" y="4896305"/>
                  <a:pt x="2537162" y="4885266"/>
                </a:cubicBezTo>
                <a:cubicBezTo>
                  <a:pt x="2534340" y="4876799"/>
                  <a:pt x="2531147" y="4868447"/>
                  <a:pt x="2528695" y="4859866"/>
                </a:cubicBezTo>
                <a:cubicBezTo>
                  <a:pt x="2511960" y="4801296"/>
                  <a:pt x="2527752" y="4846684"/>
                  <a:pt x="2511762" y="4766733"/>
                </a:cubicBezTo>
                <a:cubicBezTo>
                  <a:pt x="2507198" y="4743912"/>
                  <a:pt x="2500472" y="4721578"/>
                  <a:pt x="2494828" y="4699000"/>
                </a:cubicBezTo>
                <a:cubicBezTo>
                  <a:pt x="2492006" y="4687711"/>
                  <a:pt x="2491566" y="4675541"/>
                  <a:pt x="2486362" y="4665133"/>
                </a:cubicBezTo>
                <a:cubicBezTo>
                  <a:pt x="2480717" y="4653844"/>
                  <a:pt x="2474400" y="4642867"/>
                  <a:pt x="2469428" y="4631266"/>
                </a:cubicBezTo>
                <a:cubicBezTo>
                  <a:pt x="2465912" y="4623063"/>
                  <a:pt x="2463414" y="4614447"/>
                  <a:pt x="2460962" y="4605866"/>
                </a:cubicBezTo>
                <a:cubicBezTo>
                  <a:pt x="2457765" y="4594678"/>
                  <a:pt x="2457699" y="4582408"/>
                  <a:pt x="2452495" y="4572000"/>
                </a:cubicBezTo>
                <a:cubicBezTo>
                  <a:pt x="2446184" y="4559379"/>
                  <a:pt x="2435562" y="4549422"/>
                  <a:pt x="2427095" y="4538133"/>
                </a:cubicBezTo>
                <a:cubicBezTo>
                  <a:pt x="2421451" y="4515555"/>
                  <a:pt x="2420570" y="4491215"/>
                  <a:pt x="2410162" y="4470400"/>
                </a:cubicBezTo>
                <a:cubicBezTo>
                  <a:pt x="2395408" y="4440892"/>
                  <a:pt x="2387107" y="4426635"/>
                  <a:pt x="2376295" y="4394200"/>
                </a:cubicBezTo>
                <a:cubicBezTo>
                  <a:pt x="2343980" y="4297256"/>
                  <a:pt x="2401896" y="4436937"/>
                  <a:pt x="2342428" y="4318000"/>
                </a:cubicBezTo>
                <a:cubicBezTo>
                  <a:pt x="2338437" y="4310018"/>
                  <a:pt x="2338912" y="4300026"/>
                  <a:pt x="2333962" y="4292600"/>
                </a:cubicBezTo>
                <a:cubicBezTo>
                  <a:pt x="2327320" y="4282637"/>
                  <a:pt x="2315522" y="4276943"/>
                  <a:pt x="2308562" y="4267200"/>
                </a:cubicBezTo>
                <a:cubicBezTo>
                  <a:pt x="2301226" y="4256929"/>
                  <a:pt x="2297890" y="4244292"/>
                  <a:pt x="2291628" y="4233333"/>
                </a:cubicBezTo>
                <a:cubicBezTo>
                  <a:pt x="2286579" y="4224498"/>
                  <a:pt x="2279246" y="4217034"/>
                  <a:pt x="2274695" y="4207933"/>
                </a:cubicBezTo>
                <a:cubicBezTo>
                  <a:pt x="2255321" y="4169186"/>
                  <a:pt x="2281772" y="4189610"/>
                  <a:pt x="2240828" y="4148666"/>
                </a:cubicBezTo>
                <a:cubicBezTo>
                  <a:pt x="2233633" y="4141471"/>
                  <a:pt x="2223245" y="4138247"/>
                  <a:pt x="2215428" y="4131733"/>
                </a:cubicBezTo>
                <a:cubicBezTo>
                  <a:pt x="2206230" y="4124068"/>
                  <a:pt x="2199226" y="4113998"/>
                  <a:pt x="2190028" y="4106333"/>
                </a:cubicBezTo>
                <a:cubicBezTo>
                  <a:pt x="2167529" y="4087584"/>
                  <a:pt x="2157105" y="4087519"/>
                  <a:pt x="2130762" y="4072466"/>
                </a:cubicBezTo>
                <a:cubicBezTo>
                  <a:pt x="2121927" y="4067417"/>
                  <a:pt x="2113829" y="4061177"/>
                  <a:pt x="2105362" y="4055533"/>
                </a:cubicBezTo>
                <a:cubicBezTo>
                  <a:pt x="2102540" y="4047066"/>
                  <a:pt x="2103206" y="4036444"/>
                  <a:pt x="2096895" y="4030133"/>
                </a:cubicBezTo>
                <a:cubicBezTo>
                  <a:pt x="2068696" y="4001934"/>
                  <a:pt x="2038669" y="3993296"/>
                  <a:pt x="2003762" y="3979333"/>
                </a:cubicBezTo>
                <a:cubicBezTo>
                  <a:pt x="1961106" y="3936677"/>
                  <a:pt x="1996630" y="3964628"/>
                  <a:pt x="1927562" y="3937000"/>
                </a:cubicBezTo>
                <a:cubicBezTo>
                  <a:pt x="1913451" y="3931355"/>
                  <a:pt x="1899459" y="3925402"/>
                  <a:pt x="1885228" y="3920066"/>
                </a:cubicBezTo>
                <a:cubicBezTo>
                  <a:pt x="1876872" y="3916932"/>
                  <a:pt x="1868184" y="3914734"/>
                  <a:pt x="1859828" y="3911600"/>
                </a:cubicBezTo>
                <a:cubicBezTo>
                  <a:pt x="1845598" y="3906264"/>
                  <a:pt x="1831913" y="3899472"/>
                  <a:pt x="1817495" y="3894666"/>
                </a:cubicBezTo>
                <a:cubicBezTo>
                  <a:pt x="1771426" y="3879310"/>
                  <a:pt x="1786822" y="3893809"/>
                  <a:pt x="1732828" y="3869266"/>
                </a:cubicBezTo>
                <a:cubicBezTo>
                  <a:pt x="1613347" y="3814956"/>
                  <a:pt x="1746496" y="3867634"/>
                  <a:pt x="1665095" y="3826933"/>
                </a:cubicBezTo>
                <a:cubicBezTo>
                  <a:pt x="1657113" y="3822942"/>
                  <a:pt x="1648162" y="3821288"/>
                  <a:pt x="1639695" y="3818466"/>
                </a:cubicBezTo>
                <a:cubicBezTo>
                  <a:pt x="1634051" y="3809999"/>
                  <a:pt x="1626895" y="3802365"/>
                  <a:pt x="1622762" y="3793066"/>
                </a:cubicBezTo>
                <a:cubicBezTo>
                  <a:pt x="1615513" y="3776755"/>
                  <a:pt x="1605828" y="3742266"/>
                  <a:pt x="1605828" y="3742266"/>
                </a:cubicBezTo>
                <a:cubicBezTo>
                  <a:pt x="1603006" y="3685822"/>
                  <a:pt x="1600412" y="3629365"/>
                  <a:pt x="1597362" y="3572933"/>
                </a:cubicBezTo>
                <a:cubicBezTo>
                  <a:pt x="1589085" y="3419811"/>
                  <a:pt x="1598011" y="3474577"/>
                  <a:pt x="1580428" y="3386666"/>
                </a:cubicBezTo>
                <a:cubicBezTo>
                  <a:pt x="1577606" y="3358444"/>
                  <a:pt x="1574931" y="3330207"/>
                  <a:pt x="1571962" y="3302000"/>
                </a:cubicBezTo>
                <a:cubicBezTo>
                  <a:pt x="1562328" y="3210474"/>
                  <a:pt x="1571015" y="3248359"/>
                  <a:pt x="1546562" y="3175000"/>
                </a:cubicBezTo>
                <a:cubicBezTo>
                  <a:pt x="1543740" y="3166533"/>
                  <a:pt x="1544406" y="3155911"/>
                  <a:pt x="1538095" y="3149600"/>
                </a:cubicBezTo>
                <a:lnTo>
                  <a:pt x="1521162" y="3132666"/>
                </a:lnTo>
                <a:cubicBezTo>
                  <a:pt x="1513716" y="3102885"/>
                  <a:pt x="1513470" y="3091495"/>
                  <a:pt x="1495762" y="3064933"/>
                </a:cubicBezTo>
                <a:cubicBezTo>
                  <a:pt x="1491334" y="3058291"/>
                  <a:pt x="1484473" y="3053644"/>
                  <a:pt x="1478828" y="3048000"/>
                </a:cubicBezTo>
                <a:cubicBezTo>
                  <a:pt x="1476006" y="3039533"/>
                  <a:pt x="1474954" y="3030253"/>
                  <a:pt x="1470362" y="3022600"/>
                </a:cubicBezTo>
                <a:cubicBezTo>
                  <a:pt x="1466255" y="3015755"/>
                  <a:pt x="1459489" y="3010861"/>
                  <a:pt x="1453428" y="3005666"/>
                </a:cubicBezTo>
                <a:cubicBezTo>
                  <a:pt x="1409505" y="2968018"/>
                  <a:pt x="1425582" y="2976629"/>
                  <a:pt x="1385695" y="2963333"/>
                </a:cubicBezTo>
                <a:cubicBezTo>
                  <a:pt x="1371584" y="2949222"/>
                  <a:pt x="1358380" y="2934141"/>
                  <a:pt x="1343362" y="2921000"/>
                </a:cubicBezTo>
                <a:cubicBezTo>
                  <a:pt x="1335704" y="2914299"/>
                  <a:pt x="1325779" y="2910580"/>
                  <a:pt x="1317962" y="2904066"/>
                </a:cubicBezTo>
                <a:cubicBezTo>
                  <a:pt x="1308764" y="2896401"/>
                  <a:pt x="1302141" y="2885850"/>
                  <a:pt x="1292562" y="2878666"/>
                </a:cubicBezTo>
                <a:cubicBezTo>
                  <a:pt x="1258720" y="2853285"/>
                  <a:pt x="1250134" y="2855631"/>
                  <a:pt x="1216362" y="2836333"/>
                </a:cubicBezTo>
                <a:cubicBezTo>
                  <a:pt x="1188857" y="2820616"/>
                  <a:pt x="1188911" y="2817349"/>
                  <a:pt x="1165562" y="2794000"/>
                </a:cubicBezTo>
                <a:cubicBezTo>
                  <a:pt x="1159917" y="2799644"/>
                  <a:pt x="1156611" y="2810933"/>
                  <a:pt x="1148628" y="2810933"/>
                </a:cubicBezTo>
                <a:cubicBezTo>
                  <a:pt x="1138452" y="2810933"/>
                  <a:pt x="1133045" y="2796677"/>
                  <a:pt x="1123228" y="2794000"/>
                </a:cubicBezTo>
                <a:cubicBezTo>
                  <a:pt x="1101276" y="2788013"/>
                  <a:pt x="1078073" y="2788355"/>
                  <a:pt x="1055495" y="2785533"/>
                </a:cubicBezTo>
                <a:lnTo>
                  <a:pt x="979295" y="2760133"/>
                </a:lnTo>
                <a:cubicBezTo>
                  <a:pt x="970828" y="2757311"/>
                  <a:pt x="962553" y="2753830"/>
                  <a:pt x="953895" y="2751666"/>
                </a:cubicBezTo>
                <a:cubicBezTo>
                  <a:pt x="942606" y="2748844"/>
                  <a:pt x="931174" y="2746544"/>
                  <a:pt x="920028" y="2743200"/>
                </a:cubicBezTo>
                <a:cubicBezTo>
                  <a:pt x="902931" y="2738071"/>
                  <a:pt x="886835" y="2729200"/>
                  <a:pt x="869228" y="2726266"/>
                </a:cubicBezTo>
                <a:cubicBezTo>
                  <a:pt x="852295" y="2723444"/>
                  <a:pt x="835422" y="2720228"/>
                  <a:pt x="818428" y="2717800"/>
                </a:cubicBezTo>
                <a:cubicBezTo>
                  <a:pt x="795903" y="2714582"/>
                  <a:pt x="773184" y="2712793"/>
                  <a:pt x="750695" y="2709333"/>
                </a:cubicBezTo>
                <a:cubicBezTo>
                  <a:pt x="736472" y="2707145"/>
                  <a:pt x="722473" y="2703688"/>
                  <a:pt x="708362" y="2700866"/>
                </a:cubicBezTo>
                <a:cubicBezTo>
                  <a:pt x="697073" y="2695222"/>
                  <a:pt x="686096" y="2688905"/>
                  <a:pt x="674495" y="2683933"/>
                </a:cubicBezTo>
                <a:cubicBezTo>
                  <a:pt x="654187" y="2675230"/>
                  <a:pt x="636721" y="2673141"/>
                  <a:pt x="615228" y="2667000"/>
                </a:cubicBezTo>
                <a:cubicBezTo>
                  <a:pt x="606647" y="2664548"/>
                  <a:pt x="598409" y="2660985"/>
                  <a:pt x="589828" y="2658533"/>
                </a:cubicBezTo>
                <a:cubicBezTo>
                  <a:pt x="500253" y="2632939"/>
                  <a:pt x="625893" y="2673377"/>
                  <a:pt x="505162" y="2633133"/>
                </a:cubicBezTo>
                <a:cubicBezTo>
                  <a:pt x="441318" y="2611852"/>
                  <a:pt x="520014" y="2640558"/>
                  <a:pt x="454362" y="2607733"/>
                </a:cubicBezTo>
                <a:cubicBezTo>
                  <a:pt x="442438" y="2601771"/>
                  <a:pt x="403723" y="2587218"/>
                  <a:pt x="386628" y="2582333"/>
                </a:cubicBezTo>
                <a:cubicBezTo>
                  <a:pt x="375440" y="2579136"/>
                  <a:pt x="364051" y="2576688"/>
                  <a:pt x="352762" y="2573866"/>
                </a:cubicBezTo>
                <a:cubicBezTo>
                  <a:pt x="344295" y="2568222"/>
                  <a:pt x="336661" y="2561066"/>
                  <a:pt x="327362" y="2556933"/>
                </a:cubicBezTo>
                <a:cubicBezTo>
                  <a:pt x="295317" y="2542691"/>
                  <a:pt x="267937" y="2537662"/>
                  <a:pt x="234228" y="2531533"/>
                </a:cubicBezTo>
                <a:cubicBezTo>
                  <a:pt x="217338" y="2528462"/>
                  <a:pt x="200214" y="2526663"/>
                  <a:pt x="183428" y="2523066"/>
                </a:cubicBezTo>
                <a:cubicBezTo>
                  <a:pt x="160672" y="2518190"/>
                  <a:pt x="115695" y="2506133"/>
                  <a:pt x="115695" y="2506133"/>
                </a:cubicBezTo>
                <a:cubicBezTo>
                  <a:pt x="0" y="2515033"/>
                  <a:pt x="25384" y="2490611"/>
                  <a:pt x="14095" y="2480733"/>
                </a:cubicBezTo>
                <a:close/>
              </a:path>
            </a:pathLst>
          </a:custGeom>
          <a:solidFill>
            <a:schemeClr val="accent1"/>
          </a:solidFill>
          <a:ln w="12700">
            <a:solidFill>
              <a:schemeClr val="tx1"/>
            </a:solidFill>
            <a:round/>
            <a:headEnd/>
            <a:tailEnd/>
          </a:ln>
        </p:spPr>
        <p:txBody>
          <a:bodyPr>
            <a:prstTxWarp prst="textNoShape">
              <a:avLst/>
            </a:prstTxWarp>
          </a:bodyPr>
          <a:lstStyle/>
          <a:p>
            <a:endParaRPr lang="en-US"/>
          </a:p>
        </p:txBody>
      </p:sp>
      <p:sp>
        <p:nvSpPr>
          <p:cNvPr id="47112" name="TextBox 10"/>
          <p:cNvSpPr txBox="1">
            <a:spLocks noChangeArrowheads="1"/>
          </p:cNvSpPr>
          <p:nvPr/>
        </p:nvSpPr>
        <p:spPr bwMode="auto">
          <a:xfrm>
            <a:off x="1600200" y="1295400"/>
            <a:ext cx="2154238" cy="584200"/>
          </a:xfrm>
          <a:prstGeom prst="rect">
            <a:avLst/>
          </a:prstGeom>
          <a:noFill/>
          <a:ln w="9525">
            <a:noFill/>
            <a:miter lim="800000"/>
            <a:headEnd/>
            <a:tailEnd/>
          </a:ln>
        </p:spPr>
        <p:txBody>
          <a:bodyPr wrap="none">
            <a:prstTxWarp prst="textNoShape">
              <a:avLst/>
            </a:prstTxWarp>
            <a:spAutoFit/>
          </a:bodyPr>
          <a:lstStyle/>
          <a:p>
            <a:r>
              <a:rPr lang="en-US" sz="3200">
                <a:solidFill>
                  <a:srgbClr val="007B71"/>
                </a:solidFill>
              </a:rPr>
              <a:t>Watershed</a:t>
            </a:r>
          </a:p>
        </p:txBody>
      </p:sp>
      <p:sp>
        <p:nvSpPr>
          <p:cNvPr id="47113" name="TextBox 11"/>
          <p:cNvSpPr txBox="1">
            <a:spLocks noChangeArrowheads="1"/>
          </p:cNvSpPr>
          <p:nvPr/>
        </p:nvSpPr>
        <p:spPr bwMode="auto">
          <a:xfrm>
            <a:off x="6781800" y="381000"/>
            <a:ext cx="803275" cy="523875"/>
          </a:xfrm>
          <a:prstGeom prst="rect">
            <a:avLst/>
          </a:prstGeom>
          <a:noFill/>
          <a:ln w="9525">
            <a:noFill/>
            <a:miter lim="800000"/>
            <a:headEnd/>
            <a:tailEnd/>
          </a:ln>
        </p:spPr>
        <p:txBody>
          <a:bodyPr wrap="none">
            <a:prstTxWarp prst="textNoShape">
              <a:avLst/>
            </a:prstTxWarp>
            <a:spAutoFit/>
          </a:bodyPr>
          <a:lstStyle/>
          <a:p>
            <a:r>
              <a:rPr lang="en-US">
                <a:solidFill>
                  <a:schemeClr val="accent1"/>
                </a:solidFill>
              </a:rPr>
              <a:t>Bay</a:t>
            </a:r>
          </a:p>
        </p:txBody>
      </p:sp>
      <p:sp>
        <p:nvSpPr>
          <p:cNvPr id="47114" name="TextBox 12"/>
          <p:cNvSpPr txBox="1">
            <a:spLocks noChangeArrowheads="1"/>
          </p:cNvSpPr>
          <p:nvPr/>
        </p:nvSpPr>
        <p:spPr bwMode="auto">
          <a:xfrm>
            <a:off x="4876800" y="3429000"/>
            <a:ext cx="1022350" cy="954088"/>
          </a:xfrm>
          <a:prstGeom prst="rect">
            <a:avLst/>
          </a:prstGeom>
          <a:noFill/>
          <a:ln w="9525">
            <a:noFill/>
            <a:miter lim="800000"/>
            <a:headEnd/>
            <a:tailEnd/>
          </a:ln>
        </p:spPr>
        <p:txBody>
          <a:bodyPr wrap="none">
            <a:prstTxWarp prst="textNoShape">
              <a:avLst/>
            </a:prstTxWarp>
            <a:spAutoFit/>
          </a:bodyPr>
          <a:lstStyle/>
          <a:p>
            <a:r>
              <a:rPr lang="en-US">
                <a:solidFill>
                  <a:srgbClr val="618FFD"/>
                </a:solidFill>
              </a:rPr>
              <a:t>Tidal</a:t>
            </a:r>
          </a:p>
          <a:p>
            <a:r>
              <a:rPr lang="en-US">
                <a:solidFill>
                  <a:srgbClr val="618FFD"/>
                </a:solidFill>
              </a:rPr>
              <a:t>River</a:t>
            </a:r>
          </a:p>
        </p:txBody>
      </p:sp>
      <p:pic>
        <p:nvPicPr>
          <p:cNvPr id="47115" name="Picture 14" descr="little gage.tiff"/>
          <p:cNvPicPr>
            <a:picLocks noChangeAspect="1"/>
          </p:cNvPicPr>
          <p:nvPr/>
        </p:nvPicPr>
        <p:blipFill>
          <a:blip r:embed="rId2"/>
          <a:srcRect/>
          <a:stretch>
            <a:fillRect/>
          </a:stretch>
        </p:blipFill>
        <p:spPr bwMode="auto">
          <a:xfrm>
            <a:off x="4572000" y="2438400"/>
            <a:ext cx="457200" cy="612775"/>
          </a:xfrm>
          <a:prstGeom prst="rect">
            <a:avLst/>
          </a:prstGeom>
          <a:noFill/>
          <a:ln w="9525">
            <a:noFill/>
            <a:miter lim="800000"/>
            <a:headEnd/>
            <a:tailEnd/>
          </a:ln>
        </p:spPr>
      </p:pic>
      <p:sp>
        <p:nvSpPr>
          <p:cNvPr id="47116" name="TextBox 15"/>
          <p:cNvSpPr txBox="1">
            <a:spLocks noChangeArrowheads="1"/>
          </p:cNvSpPr>
          <p:nvPr/>
        </p:nvSpPr>
        <p:spPr bwMode="auto">
          <a:xfrm>
            <a:off x="4191000" y="1524000"/>
            <a:ext cx="1301750" cy="830263"/>
          </a:xfrm>
          <a:prstGeom prst="rect">
            <a:avLst/>
          </a:prstGeom>
          <a:noFill/>
          <a:ln w="9525">
            <a:noFill/>
            <a:miter lim="800000"/>
            <a:headEnd/>
            <a:tailEnd/>
          </a:ln>
        </p:spPr>
        <p:txBody>
          <a:bodyPr wrap="none">
            <a:prstTxWarp prst="textNoShape">
              <a:avLst/>
            </a:prstTxWarp>
            <a:spAutoFit/>
          </a:bodyPr>
          <a:lstStyle/>
          <a:p>
            <a:pPr algn="ctr"/>
            <a:r>
              <a:rPr lang="en-US" sz="1600">
                <a:solidFill>
                  <a:srgbClr val="FFFFFF"/>
                </a:solidFill>
              </a:rPr>
              <a:t>Streamgage </a:t>
            </a:r>
          </a:p>
          <a:p>
            <a:pPr algn="ctr"/>
            <a:r>
              <a:rPr lang="en-US" sz="1600">
                <a:solidFill>
                  <a:srgbClr val="FFFFFF"/>
                </a:solidFill>
              </a:rPr>
              <a:t>&amp; Sampling </a:t>
            </a:r>
          </a:p>
          <a:p>
            <a:pPr algn="ctr"/>
            <a:r>
              <a:rPr lang="en-US" sz="1600">
                <a:solidFill>
                  <a:srgbClr val="FFFFFF"/>
                </a:solidFill>
              </a:rPr>
              <a:t>Location</a:t>
            </a:r>
          </a:p>
        </p:txBody>
      </p:sp>
      <p:sp>
        <p:nvSpPr>
          <p:cNvPr id="47117" name="TextBox 17"/>
          <p:cNvSpPr txBox="1">
            <a:spLocks noChangeArrowheads="1"/>
          </p:cNvSpPr>
          <p:nvPr/>
        </p:nvSpPr>
        <p:spPr bwMode="auto">
          <a:xfrm>
            <a:off x="533400" y="152400"/>
            <a:ext cx="4827588" cy="1200150"/>
          </a:xfrm>
          <a:prstGeom prst="rect">
            <a:avLst/>
          </a:prstGeom>
          <a:noFill/>
          <a:ln w="9525">
            <a:noFill/>
            <a:miter lim="800000"/>
            <a:headEnd/>
            <a:tailEnd/>
          </a:ln>
        </p:spPr>
        <p:txBody>
          <a:bodyPr wrap="none">
            <a:prstTxWarp prst="textNoShape">
              <a:avLst/>
            </a:prstTxWarp>
            <a:spAutoFit/>
          </a:bodyPr>
          <a:lstStyle/>
          <a:p>
            <a:r>
              <a:rPr lang="en-US" sz="3600">
                <a:solidFill>
                  <a:srgbClr val="FFFF00"/>
                </a:solidFill>
              </a:rPr>
              <a:t>For understanding the </a:t>
            </a:r>
            <a:br>
              <a:rPr lang="en-US" sz="3600">
                <a:solidFill>
                  <a:srgbClr val="FFFF00"/>
                </a:solidFill>
              </a:rPr>
            </a:br>
            <a:r>
              <a:rPr lang="en-US" sz="3600">
                <a:solidFill>
                  <a:srgbClr val="FFFF00"/>
                </a:solidFill>
              </a:rPr>
              <a:t>changes in the rivers</a:t>
            </a:r>
          </a:p>
        </p:txBody>
      </p:sp>
      <p:sp>
        <p:nvSpPr>
          <p:cNvPr id="47118" name="TextBox 18"/>
          <p:cNvSpPr txBox="1">
            <a:spLocks noChangeArrowheads="1"/>
          </p:cNvSpPr>
          <p:nvPr/>
        </p:nvSpPr>
        <p:spPr bwMode="auto">
          <a:xfrm>
            <a:off x="228600" y="5181600"/>
            <a:ext cx="7239000" cy="646113"/>
          </a:xfrm>
          <a:prstGeom prst="rect">
            <a:avLst/>
          </a:prstGeom>
          <a:noFill/>
          <a:ln w="9525">
            <a:noFill/>
            <a:miter lim="800000"/>
            <a:headEnd/>
            <a:tailEnd/>
          </a:ln>
        </p:spPr>
        <p:txBody>
          <a:bodyPr>
            <a:prstTxWarp prst="textNoShape">
              <a:avLst/>
            </a:prstTxWarp>
            <a:spAutoFit/>
          </a:bodyPr>
          <a:lstStyle/>
          <a:p>
            <a:r>
              <a:rPr lang="en-US" sz="3600">
                <a:solidFill>
                  <a:schemeClr val="bg1"/>
                </a:solidFill>
              </a:rPr>
              <a:t>We want the concentration history</a:t>
            </a:r>
          </a:p>
        </p:txBody>
      </p:sp>
      <p:pic>
        <p:nvPicPr>
          <p:cNvPr id="47119" name="Picture 20"/>
          <p:cNvPicPr>
            <a:picLocks noChangeAspect="1"/>
          </p:cNvPicPr>
          <p:nvPr/>
        </p:nvPicPr>
        <p:blipFill>
          <a:blip r:embed="rId3"/>
          <a:srcRect/>
          <a:stretch>
            <a:fillRect/>
          </a:stretch>
        </p:blipFill>
        <p:spPr bwMode="auto">
          <a:xfrm flipH="1">
            <a:off x="5715000" y="2667000"/>
            <a:ext cx="1371600" cy="18240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296681" cy="865970"/>
          </a:xfrm>
        </p:spPr>
        <p:txBody>
          <a:bodyPr>
            <a:normAutofit/>
          </a:bodyPr>
          <a:lstStyle/>
          <a:p>
            <a:r>
              <a:rPr lang="en-US" sz="3600" b="1" dirty="0" smtClean="0"/>
              <a:t>Let’s run an analysis</a:t>
            </a:r>
            <a:endParaRPr lang="en-US" sz="3600" b="1" dirty="0"/>
          </a:p>
        </p:txBody>
      </p:sp>
      <p:sp>
        <p:nvSpPr>
          <p:cNvPr id="3" name="Content Placeholder 2"/>
          <p:cNvSpPr>
            <a:spLocks noGrp="1"/>
          </p:cNvSpPr>
          <p:nvPr>
            <p:ph idx="1"/>
          </p:nvPr>
        </p:nvSpPr>
        <p:spPr>
          <a:xfrm>
            <a:off x="243840" y="865970"/>
            <a:ext cx="8686800" cy="5542207"/>
          </a:xfrm>
        </p:spPr>
        <p:txBody>
          <a:bodyPr>
            <a:normAutofit fontScale="92500" lnSpcReduction="10000"/>
          </a:bodyPr>
          <a:lstStyle/>
          <a:p>
            <a:r>
              <a:rPr lang="en-US" b="1" dirty="0" smtClean="0"/>
              <a:t>Read in data</a:t>
            </a:r>
          </a:p>
          <a:p>
            <a:r>
              <a:rPr lang="en-US" b="1" dirty="0" smtClean="0"/>
              <a:t>Look at the data</a:t>
            </a:r>
          </a:p>
          <a:p>
            <a:r>
              <a:rPr lang="en-US" b="1" dirty="0" smtClean="0"/>
              <a:t>Run the model in cross-validation mode and check quality of the fit</a:t>
            </a:r>
          </a:p>
          <a:p>
            <a:r>
              <a:rPr lang="en-US" b="1" dirty="0" smtClean="0"/>
              <a:t>Compute the “surface” of the expected value of concentration as a function of time, discharge and season</a:t>
            </a:r>
          </a:p>
          <a:p>
            <a:r>
              <a:rPr lang="en-US" b="1" dirty="0" smtClean="0"/>
              <a:t>Use that surface to produce the 4 daily time series:</a:t>
            </a:r>
          </a:p>
          <a:p>
            <a:r>
              <a:rPr lang="en-US" b="1" dirty="0" smtClean="0"/>
              <a:t>Reports those results as graphs, tables, and change measures</a:t>
            </a:r>
          </a:p>
          <a:p>
            <a:r>
              <a:rPr lang="en-US" b="1" dirty="0" smtClean="0"/>
              <a:t>Explore the data and the model</a:t>
            </a:r>
          </a:p>
          <a:p>
            <a:endParaRPr lang="en-US" dirty="0" smtClean="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err="1" smtClean="0"/>
              <a:t>https://github.com/USGS-CIDA/WRTDS/blob/master/README.md</a:t>
            </a:r>
            <a:endParaRPr lang="en-US" sz="2800" dirty="0"/>
          </a:p>
        </p:txBody>
      </p:sp>
      <p:sp>
        <p:nvSpPr>
          <p:cNvPr id="3" name="Content Placeholder 2"/>
          <p:cNvSpPr>
            <a:spLocks noGrp="1"/>
          </p:cNvSpPr>
          <p:nvPr>
            <p:ph idx="1"/>
          </p:nvPr>
        </p:nvSpPr>
        <p:spPr/>
        <p:txBody>
          <a:bodyPr/>
          <a:lstStyle/>
          <a:p>
            <a:r>
              <a:rPr lang="en-US" dirty="0" smtClean="0"/>
              <a:t>At the downloads page you will see something like this: this:</a:t>
            </a:r>
            <a:endParaRPr lang="en-US" dirty="0"/>
          </a:p>
        </p:txBody>
      </p:sp>
      <p:pic>
        <p:nvPicPr>
          <p:cNvPr id="4" name="Picture 3"/>
          <p:cNvPicPr>
            <a:picLocks noChangeAspect="1"/>
          </p:cNvPicPr>
          <p:nvPr/>
        </p:nvPicPr>
        <p:blipFill>
          <a:blip r:embed="rId2"/>
          <a:stretch>
            <a:fillRect/>
          </a:stretch>
        </p:blipFill>
        <p:spPr>
          <a:xfrm>
            <a:off x="457199" y="2804160"/>
            <a:ext cx="5723669" cy="2973917"/>
          </a:xfrm>
          <a:prstGeom prst="rect">
            <a:avLst/>
          </a:prstGeom>
        </p:spPr>
      </p:pic>
      <p:sp>
        <p:nvSpPr>
          <p:cNvPr id="5" name="TextBox 4"/>
          <p:cNvSpPr txBox="1"/>
          <p:nvPr/>
        </p:nvSpPr>
        <p:spPr>
          <a:xfrm>
            <a:off x="626531" y="5833775"/>
            <a:ext cx="6087535" cy="1077218"/>
          </a:xfrm>
          <a:prstGeom prst="rect">
            <a:avLst/>
          </a:prstGeom>
          <a:noFill/>
        </p:spPr>
        <p:txBody>
          <a:bodyPr wrap="square" rtlCol="0">
            <a:spAutoFit/>
          </a:bodyPr>
          <a:lstStyle/>
          <a:p>
            <a:r>
              <a:rPr lang="en-US" sz="3200" dirty="0" smtClean="0"/>
              <a:t>Download the </a:t>
            </a:r>
            <a:r>
              <a:rPr lang="en-US" sz="3200" dirty="0" err="1" smtClean="0"/>
              <a:t>tar.gz</a:t>
            </a:r>
            <a:r>
              <a:rPr lang="en-US" sz="3200" dirty="0" smtClean="0"/>
              <a:t> files them and then open R </a:t>
            </a:r>
            <a:endParaRPr lang="en-US" sz="3200"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extBox 3"/>
          <p:cNvSpPr txBox="1"/>
          <p:nvPr/>
        </p:nvSpPr>
        <p:spPr>
          <a:xfrm>
            <a:off x="457201" y="143933"/>
            <a:ext cx="7387810" cy="2308324"/>
          </a:xfrm>
          <a:prstGeom prst="rect">
            <a:avLst/>
          </a:prstGeom>
          <a:noFill/>
        </p:spPr>
        <p:txBody>
          <a:bodyPr wrap="none" rtlCol="0">
            <a:spAutoFit/>
          </a:bodyPr>
          <a:lstStyle/>
          <a:p>
            <a:r>
              <a:rPr lang="en-US" b="1" dirty="0" smtClean="0">
                <a:latin typeface="Courier"/>
                <a:cs typeface="Courier"/>
              </a:rPr>
              <a:t>&gt; library(dataRetrieval)</a:t>
            </a:r>
          </a:p>
          <a:p>
            <a:r>
              <a:rPr lang="en-US" b="1" dirty="0" smtClean="0">
                <a:latin typeface="Courier"/>
                <a:cs typeface="Courier"/>
              </a:rPr>
              <a:t>&gt; library(EGRET)</a:t>
            </a:r>
          </a:p>
          <a:p>
            <a:r>
              <a:rPr lang="en-US" b="1" dirty="0" smtClean="0">
                <a:latin typeface="Courier"/>
                <a:cs typeface="Courier"/>
              </a:rPr>
              <a:t>&gt; sta&lt;-"01491000"</a:t>
            </a:r>
          </a:p>
          <a:p>
            <a:r>
              <a:rPr lang="en-US" b="1" dirty="0" smtClean="0">
                <a:latin typeface="Courier"/>
                <a:cs typeface="Courier"/>
              </a:rPr>
              <a:t>&gt; param&lt;-"00631"</a:t>
            </a:r>
          </a:p>
          <a:p>
            <a:r>
              <a:rPr lang="en-US" b="1" dirty="0" smtClean="0">
                <a:latin typeface="Courier"/>
                <a:cs typeface="Courier"/>
              </a:rPr>
              <a:t>&gt; StartDate&lt;-"1979-09-01"</a:t>
            </a:r>
          </a:p>
          <a:p>
            <a:r>
              <a:rPr lang="en-US" b="1" dirty="0" smtClean="0">
                <a:latin typeface="Courier"/>
                <a:cs typeface="Courier"/>
              </a:rPr>
              <a:t>&gt; EndDate&lt;-"2011-09-30"</a:t>
            </a:r>
          </a:p>
          <a:p>
            <a:r>
              <a:rPr lang="en-US" b="1" dirty="0" smtClean="0">
                <a:latin typeface="Courier"/>
                <a:cs typeface="Courier"/>
              </a:rPr>
              <a:t>&gt; Sample&lt;-getSampleData(sta,param,StartDate,EndDate)</a:t>
            </a:r>
          </a:p>
          <a:p>
            <a:r>
              <a:rPr lang="en-US" b="1" dirty="0" smtClean="0">
                <a:latin typeface="Courier"/>
                <a:cs typeface="Courier"/>
              </a:rPr>
              <a:t>&gt; summary(Sample)</a:t>
            </a:r>
            <a:endParaRPr lang="en-US" b="1" dirty="0">
              <a:latin typeface="Courier"/>
              <a:cs typeface="Courier"/>
            </a:endParaRPr>
          </a:p>
        </p:txBody>
      </p:sp>
      <p:pic>
        <p:nvPicPr>
          <p:cNvPr id="6" name="Picture 5"/>
          <p:cNvPicPr>
            <a:picLocks noChangeAspect="1"/>
          </p:cNvPicPr>
          <p:nvPr/>
        </p:nvPicPr>
        <p:blipFill>
          <a:blip r:embed="rId2"/>
          <a:stretch>
            <a:fillRect/>
          </a:stretch>
        </p:blipFill>
        <p:spPr>
          <a:xfrm>
            <a:off x="233332" y="2590800"/>
            <a:ext cx="8910668" cy="36031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extBox 3"/>
          <p:cNvSpPr txBox="1"/>
          <p:nvPr/>
        </p:nvSpPr>
        <p:spPr>
          <a:xfrm>
            <a:off x="457202" y="143933"/>
            <a:ext cx="7950198" cy="6124755"/>
          </a:xfrm>
          <a:prstGeom prst="rect">
            <a:avLst/>
          </a:prstGeom>
          <a:noFill/>
        </p:spPr>
        <p:txBody>
          <a:bodyPr wrap="square" rtlCol="0">
            <a:spAutoFit/>
          </a:bodyPr>
          <a:lstStyle/>
          <a:p>
            <a:r>
              <a:rPr lang="en-US" sz="3200" b="1" dirty="0" smtClean="0">
                <a:latin typeface="Courier"/>
                <a:cs typeface="Courier"/>
              </a:rPr>
              <a:t>Treatment of “less than values”</a:t>
            </a:r>
          </a:p>
          <a:p>
            <a:endParaRPr lang="en-US" b="1" dirty="0" smtClean="0">
              <a:latin typeface="Courier"/>
              <a:cs typeface="Courier"/>
            </a:endParaRPr>
          </a:p>
          <a:p>
            <a:r>
              <a:rPr lang="en-US" b="1" dirty="0" smtClean="0">
                <a:latin typeface="Courier"/>
                <a:cs typeface="Courier"/>
              </a:rPr>
              <a:t>In the uncensored case, let’s say concentration is 1.0</a:t>
            </a:r>
          </a:p>
          <a:p>
            <a:endParaRPr lang="en-US" b="1" dirty="0" smtClean="0">
              <a:latin typeface="Courier"/>
              <a:cs typeface="Courier"/>
            </a:endParaRPr>
          </a:p>
          <a:p>
            <a:r>
              <a:rPr lang="en-US" b="1" dirty="0" smtClean="0">
                <a:latin typeface="Courier"/>
                <a:cs typeface="Courier"/>
              </a:rPr>
              <a:t>Then ConcLow = 1.0 and ConcHigh = 1.0</a:t>
            </a:r>
          </a:p>
          <a:p>
            <a:endParaRPr lang="en-US" b="1" dirty="0" smtClean="0">
              <a:latin typeface="Courier"/>
              <a:cs typeface="Courier"/>
            </a:endParaRPr>
          </a:p>
          <a:p>
            <a:r>
              <a:rPr lang="en-US" b="1" dirty="0" smtClean="0">
                <a:latin typeface="Courier"/>
                <a:cs typeface="Courier"/>
              </a:rPr>
              <a:t>In the usual type of censored case, say concentration is reported as &lt;1.0</a:t>
            </a:r>
          </a:p>
          <a:p>
            <a:endParaRPr lang="en-US" b="1" dirty="0" smtClean="0">
              <a:latin typeface="Courier"/>
              <a:cs typeface="Courier"/>
            </a:endParaRPr>
          </a:p>
          <a:p>
            <a:r>
              <a:rPr lang="en-US" b="1" dirty="0" smtClean="0">
                <a:latin typeface="Courier"/>
                <a:cs typeface="Courier"/>
              </a:rPr>
              <a:t>Then ConcLow = NA and ConcHigh = 1.0</a:t>
            </a:r>
          </a:p>
          <a:p>
            <a:endParaRPr lang="en-US" b="1" dirty="0" smtClean="0">
              <a:latin typeface="Courier"/>
              <a:cs typeface="Courier"/>
            </a:endParaRPr>
          </a:p>
          <a:p>
            <a:r>
              <a:rPr lang="en-US" b="1" dirty="0" smtClean="0">
                <a:latin typeface="Courier"/>
                <a:cs typeface="Courier"/>
              </a:rPr>
              <a:t>Because of censoring we use weighted “survival regression” (the function </a:t>
            </a:r>
            <a:r>
              <a:rPr lang="en-US" b="1" dirty="0" err="1" smtClean="0">
                <a:latin typeface="Courier"/>
                <a:cs typeface="Courier"/>
              </a:rPr>
              <a:t>survreg</a:t>
            </a:r>
            <a:r>
              <a:rPr lang="en-US" b="1" dirty="0" smtClean="0">
                <a:latin typeface="Courier"/>
                <a:cs typeface="Courier"/>
              </a:rPr>
              <a:t> in R) in place of ordinary weighted regression.  </a:t>
            </a:r>
          </a:p>
          <a:p>
            <a:endParaRPr lang="en-US" b="1" dirty="0" smtClean="0">
              <a:latin typeface="Courier"/>
              <a:cs typeface="Courier"/>
            </a:endParaRPr>
          </a:p>
          <a:p>
            <a:r>
              <a:rPr lang="en-US" b="1" dirty="0" smtClean="0">
                <a:latin typeface="Courier"/>
                <a:cs typeface="Courier"/>
              </a:rPr>
              <a:t>It views every data point as an interval:</a:t>
            </a:r>
          </a:p>
          <a:p>
            <a:r>
              <a:rPr lang="en-US" b="1" dirty="0" smtClean="0">
                <a:latin typeface="Courier"/>
                <a:cs typeface="Courier"/>
              </a:rPr>
              <a:t> </a:t>
            </a:r>
          </a:p>
          <a:p>
            <a:r>
              <a:rPr lang="en-US" b="1" dirty="0" smtClean="0">
                <a:latin typeface="Courier"/>
                <a:cs typeface="Courier"/>
              </a:rPr>
              <a:t>In the first case the interval is (1.0 to 1.0)</a:t>
            </a:r>
          </a:p>
          <a:p>
            <a:r>
              <a:rPr lang="en-US" b="1" dirty="0" smtClean="0">
                <a:latin typeface="Courier"/>
                <a:cs typeface="Courier"/>
              </a:rPr>
              <a:t>In the second case the interval is (0.0 to 1.0)</a:t>
            </a:r>
          </a:p>
          <a:p>
            <a:endParaRPr lang="en-US" b="1" dirty="0" smtClean="0">
              <a:latin typeface="Courier"/>
              <a:cs typeface="Courier"/>
            </a:endParaRPr>
          </a:p>
          <a:p>
            <a:endParaRPr lang="en-US" b="1" dirty="0" smtClean="0">
              <a:latin typeface="Courier"/>
              <a:cs typeface="Courie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extBox 3"/>
          <p:cNvSpPr txBox="1"/>
          <p:nvPr/>
        </p:nvSpPr>
        <p:spPr>
          <a:xfrm>
            <a:off x="457202" y="143933"/>
            <a:ext cx="7950198" cy="5570757"/>
          </a:xfrm>
          <a:prstGeom prst="rect">
            <a:avLst/>
          </a:prstGeom>
          <a:noFill/>
        </p:spPr>
        <p:txBody>
          <a:bodyPr wrap="square" rtlCol="0">
            <a:spAutoFit/>
          </a:bodyPr>
          <a:lstStyle/>
          <a:p>
            <a:r>
              <a:rPr lang="en-US" sz="3200" b="1" dirty="0" smtClean="0">
                <a:latin typeface="Courier"/>
                <a:cs typeface="Courier"/>
              </a:rPr>
              <a:t>Treatment of “less than values”</a:t>
            </a:r>
          </a:p>
          <a:p>
            <a:endParaRPr lang="en-US" b="1" dirty="0" smtClean="0">
              <a:latin typeface="Courier"/>
              <a:cs typeface="Courier"/>
            </a:endParaRPr>
          </a:p>
          <a:p>
            <a:r>
              <a:rPr lang="en-US" b="1" dirty="0" smtClean="0">
                <a:latin typeface="Courier"/>
                <a:cs typeface="Courier"/>
              </a:rPr>
              <a:t>There is one more kind of case.  The </a:t>
            </a:r>
            <a:r>
              <a:rPr lang="en-US" b="1" dirty="0" err="1" smtClean="0">
                <a:latin typeface="Courier"/>
                <a:cs typeface="Courier"/>
              </a:rPr>
              <a:t>analyte</a:t>
            </a:r>
            <a:r>
              <a:rPr lang="en-US" b="1" dirty="0" smtClean="0">
                <a:latin typeface="Courier"/>
                <a:cs typeface="Courier"/>
              </a:rPr>
              <a:t> of interest is the sum of two or more measured </a:t>
            </a:r>
            <a:r>
              <a:rPr lang="en-US" b="1" dirty="0" err="1" smtClean="0">
                <a:latin typeface="Courier"/>
                <a:cs typeface="Courier"/>
              </a:rPr>
              <a:t>analytes</a:t>
            </a:r>
            <a:r>
              <a:rPr lang="en-US" b="1" dirty="0" smtClean="0">
                <a:latin typeface="Courier"/>
                <a:cs typeface="Courier"/>
              </a:rPr>
              <a:t>.  </a:t>
            </a:r>
          </a:p>
          <a:p>
            <a:endParaRPr lang="en-US" b="1" dirty="0" smtClean="0">
              <a:latin typeface="Courier"/>
              <a:cs typeface="Courier"/>
            </a:endParaRPr>
          </a:p>
          <a:p>
            <a:r>
              <a:rPr lang="en-US" b="1" dirty="0" smtClean="0">
                <a:latin typeface="Courier"/>
                <a:cs typeface="Courier"/>
              </a:rPr>
              <a:t>Here is a real example for Total Nitrogen in the Susquehanna River, Maryland, April 27, 1988.</a:t>
            </a:r>
          </a:p>
          <a:p>
            <a:endParaRPr lang="en-US" b="1" dirty="0" smtClean="0">
              <a:latin typeface="Courier"/>
              <a:cs typeface="Courier"/>
            </a:endParaRPr>
          </a:p>
          <a:p>
            <a:r>
              <a:rPr lang="en-US" b="1" dirty="0" smtClean="0">
                <a:latin typeface="Courier"/>
                <a:cs typeface="Courier"/>
              </a:rPr>
              <a:t>The rule is:  Compute Total N as Ammonia plus organic N, unfiltered + Nitrate plus nitrite, filtered</a:t>
            </a:r>
          </a:p>
          <a:p>
            <a:endParaRPr lang="en-US" b="1" dirty="0" smtClean="0">
              <a:latin typeface="Courier"/>
              <a:cs typeface="Courier"/>
            </a:endParaRPr>
          </a:p>
          <a:p>
            <a:r>
              <a:rPr lang="en-US" b="1" dirty="0" smtClean="0">
                <a:latin typeface="Courier"/>
                <a:cs typeface="Courier"/>
              </a:rPr>
              <a:t>They were reported as &lt;0.2 and 0.9 mg/L respectively.</a:t>
            </a:r>
          </a:p>
          <a:p>
            <a:endParaRPr lang="en-US" b="1" dirty="0" smtClean="0">
              <a:latin typeface="Courier"/>
              <a:cs typeface="Courier"/>
            </a:endParaRPr>
          </a:p>
          <a:p>
            <a:r>
              <a:rPr lang="en-US" b="1" dirty="0" smtClean="0">
                <a:latin typeface="Courier"/>
                <a:cs typeface="Courier"/>
              </a:rPr>
              <a:t>Then ConcLow = 0.9 and ConcHigh = 1.1</a:t>
            </a:r>
          </a:p>
          <a:p>
            <a:endParaRPr lang="en-US" b="1" dirty="0" smtClean="0">
              <a:latin typeface="Courier"/>
              <a:cs typeface="Courier"/>
            </a:endParaRPr>
          </a:p>
          <a:p>
            <a:r>
              <a:rPr lang="en-US" b="1" dirty="0" smtClean="0">
                <a:latin typeface="Courier"/>
                <a:cs typeface="Courier"/>
              </a:rPr>
              <a:t>Conventional left-censored approach calls this (0, 1.1)</a:t>
            </a:r>
          </a:p>
          <a:p>
            <a:endParaRPr lang="en-US" b="1" dirty="0" smtClean="0">
              <a:latin typeface="Courier"/>
              <a:cs typeface="Courier"/>
            </a:endParaRPr>
          </a:p>
          <a:p>
            <a:r>
              <a:rPr lang="en-US" b="1" dirty="0" smtClean="0">
                <a:latin typeface="Courier"/>
                <a:cs typeface="Courier"/>
              </a:rPr>
              <a:t>WRTDS calls this (0.9 to 1.1)</a:t>
            </a:r>
          </a:p>
          <a:p>
            <a:endParaRPr lang="en-US" b="1" dirty="0" smtClean="0">
              <a:latin typeface="Courier"/>
              <a:cs typeface="Courie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4" name="Rectangle 5"/>
          <p:cNvSpPr>
            <a:spLocks noChangeArrowheads="1"/>
          </p:cNvSpPr>
          <p:nvPr/>
        </p:nvSpPr>
        <p:spPr bwMode="auto">
          <a:xfrm>
            <a:off x="0" y="0"/>
            <a:ext cx="9144000" cy="6858000"/>
          </a:xfrm>
          <a:prstGeom prst="rect">
            <a:avLst/>
          </a:prstGeom>
          <a:solidFill>
            <a:srgbClr val="FFFFFF"/>
          </a:solidFill>
          <a:ln w="12700">
            <a:solidFill>
              <a:schemeClr val="tx1"/>
            </a:solidFill>
            <a:round/>
            <a:headEnd/>
            <a:tailEnd/>
          </a:ln>
        </p:spPr>
        <p:txBody>
          <a:bodyPr>
            <a:prstTxWarp prst="textNoShape">
              <a:avLst/>
            </a:prstTxWarp>
          </a:bodyPr>
          <a:lstStyle/>
          <a:p>
            <a:pPr eaLnBrk="0" hangingPunct="0"/>
            <a:endParaRPr lang="en-US"/>
          </a:p>
        </p:txBody>
      </p:sp>
      <p:sp>
        <p:nvSpPr>
          <p:cNvPr id="18435" name="Rectangle 4"/>
          <p:cNvSpPr>
            <a:spLocks noChangeArrowheads="1"/>
          </p:cNvSpPr>
          <p:nvPr/>
        </p:nvSpPr>
        <p:spPr bwMode="auto">
          <a:xfrm>
            <a:off x="2133600" y="6096000"/>
            <a:ext cx="6019800" cy="762000"/>
          </a:xfrm>
          <a:prstGeom prst="rect">
            <a:avLst/>
          </a:prstGeom>
          <a:solidFill>
            <a:schemeClr val="bg1"/>
          </a:solidFill>
          <a:ln w="12700">
            <a:noFill/>
            <a:round/>
            <a:headEnd/>
            <a:tailEnd/>
          </a:ln>
        </p:spPr>
        <p:txBody>
          <a:bodyPr>
            <a:prstTxWarp prst="textNoShape">
              <a:avLst/>
            </a:prstTxWarp>
          </a:bodyPr>
          <a:lstStyle/>
          <a:p>
            <a:pPr eaLnBrk="0" hangingPunct="0"/>
            <a:r>
              <a:rPr lang="en-US" sz="3200"/>
              <a:t>Data through September 2002</a:t>
            </a:r>
          </a:p>
        </p:txBody>
      </p:sp>
      <p:pic>
        <p:nvPicPr>
          <p:cNvPr id="18436" name="Content Placeholder 3" descr="Potomac nitrate 1.pdf"/>
          <p:cNvPicPr>
            <a:picLocks noGrp="1" noChangeAspect="1"/>
          </p:cNvPicPr>
          <p:nvPr>
            <p:ph idx="1"/>
          </p:nvPr>
        </p:nvPicPr>
        <p:blipFill>
          <a:blip r:embed="rId2"/>
          <a:srcRect l="-1476" r="1463"/>
          <a:stretch>
            <a:fillRect/>
          </a:stretch>
        </p:blipFill>
        <p:spPr>
          <a:xfrm>
            <a:off x="0" y="0"/>
            <a:ext cx="9296400" cy="6019800"/>
          </a:xfrm>
        </p:spPr>
      </p:pic>
      <p:sp>
        <p:nvSpPr>
          <p:cNvPr id="18437" name="TextBox 6"/>
          <p:cNvSpPr txBox="1">
            <a:spLocks noChangeArrowheads="1"/>
          </p:cNvSpPr>
          <p:nvPr/>
        </p:nvSpPr>
        <p:spPr bwMode="auto">
          <a:xfrm>
            <a:off x="6781800" y="990600"/>
            <a:ext cx="2128838" cy="1446213"/>
          </a:xfrm>
          <a:prstGeom prst="rect">
            <a:avLst/>
          </a:prstGeom>
          <a:noFill/>
          <a:ln w="9525">
            <a:noFill/>
            <a:miter lim="800000"/>
            <a:headEnd/>
            <a:tailEnd/>
          </a:ln>
        </p:spPr>
        <p:txBody>
          <a:bodyPr wrap="none">
            <a:prstTxWarp prst="textNoShape">
              <a:avLst/>
            </a:prstTxWarp>
            <a:spAutoFit/>
          </a:bodyPr>
          <a:lstStyle/>
          <a:p>
            <a:r>
              <a:rPr lang="en-US">
                <a:solidFill>
                  <a:srgbClr val="FF0000"/>
                </a:solidFill>
              </a:rPr>
              <a:t>Declare</a:t>
            </a:r>
          </a:p>
          <a:p>
            <a:r>
              <a:rPr lang="en-US">
                <a:solidFill>
                  <a:srgbClr val="FF0000"/>
                </a:solidFill>
              </a:rPr>
              <a:t>victory</a:t>
            </a:r>
          </a:p>
        </p:txBody>
      </p:sp>
      <p:sp>
        <p:nvSpPr>
          <p:cNvPr id="18438" name="Down Arrow 7"/>
          <p:cNvSpPr>
            <a:spLocks noChangeArrowheads="1"/>
          </p:cNvSpPr>
          <p:nvPr/>
        </p:nvSpPr>
        <p:spPr bwMode="auto">
          <a:xfrm flipH="1">
            <a:off x="8001000" y="2514600"/>
            <a:ext cx="533400" cy="762000"/>
          </a:xfrm>
          <a:prstGeom prst="downArrow">
            <a:avLst>
              <a:gd name="adj1" fmla="val 50000"/>
              <a:gd name="adj2" fmla="val 50000"/>
            </a:avLst>
          </a:prstGeom>
          <a:solidFill>
            <a:schemeClr val="accent1"/>
          </a:solidFill>
          <a:ln w="12700">
            <a:solidFill>
              <a:schemeClr val="tx1"/>
            </a:solidFill>
            <a:round/>
            <a:headEnd/>
            <a:tailEnd/>
          </a:ln>
        </p:spPr>
        <p:txBody>
          <a:bodyPr>
            <a:prstTxWarp prst="textNoShape">
              <a:avLst/>
            </a:prstTxWarp>
          </a:bodyPr>
          <a:lstStyle/>
          <a:p>
            <a:pPr eaLnBrk="0" hangingPunct="0"/>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extBox 3"/>
          <p:cNvSpPr txBox="1"/>
          <p:nvPr/>
        </p:nvSpPr>
        <p:spPr>
          <a:xfrm>
            <a:off x="152401" y="550333"/>
            <a:ext cx="6972244" cy="369332"/>
          </a:xfrm>
          <a:prstGeom prst="rect">
            <a:avLst/>
          </a:prstGeom>
          <a:noFill/>
        </p:spPr>
        <p:txBody>
          <a:bodyPr wrap="none" rtlCol="0">
            <a:spAutoFit/>
          </a:bodyPr>
          <a:lstStyle/>
          <a:p>
            <a:r>
              <a:rPr lang="en-US" b="1" dirty="0" smtClean="0">
                <a:latin typeface="Courier"/>
                <a:cs typeface="Courier"/>
              </a:rPr>
              <a:t>&gt; Daily&lt;-getDVData(sta,"00060",StartDate,EndDate)</a:t>
            </a:r>
            <a:endParaRPr lang="en-US" b="1" dirty="0">
              <a:latin typeface="Courier"/>
              <a:cs typeface="Courier"/>
            </a:endParaRPr>
          </a:p>
        </p:txBody>
      </p:sp>
      <p:sp>
        <p:nvSpPr>
          <p:cNvPr id="7" name="TextBox 6"/>
          <p:cNvSpPr txBox="1"/>
          <p:nvPr/>
        </p:nvSpPr>
        <p:spPr>
          <a:xfrm>
            <a:off x="152401" y="983102"/>
            <a:ext cx="7145866" cy="1477328"/>
          </a:xfrm>
          <a:prstGeom prst="rect">
            <a:avLst/>
          </a:prstGeom>
          <a:noFill/>
        </p:spPr>
        <p:txBody>
          <a:bodyPr wrap="square" rtlCol="0">
            <a:spAutoFit/>
          </a:bodyPr>
          <a:lstStyle/>
          <a:p>
            <a:r>
              <a:rPr lang="en-US" b="1" dirty="0" smtClean="0">
                <a:latin typeface="Courier"/>
                <a:cs typeface="Courier"/>
              </a:rPr>
              <a:t>There are  11718 data points, and  11718 days.</a:t>
            </a:r>
          </a:p>
          <a:p>
            <a:r>
              <a:rPr lang="en-US" b="1" dirty="0" smtClean="0">
                <a:latin typeface="Courier"/>
                <a:cs typeface="Courier"/>
              </a:rPr>
              <a:t>There are  0 zero flow days</a:t>
            </a:r>
          </a:p>
          <a:p>
            <a:r>
              <a:rPr lang="en-US" b="1" dirty="0" smtClean="0">
                <a:latin typeface="Courier"/>
                <a:cs typeface="Courier"/>
              </a:rPr>
              <a:t>If there are any zero discharge days, all days had 0 cfs added to the discharge value.</a:t>
            </a:r>
          </a:p>
          <a:p>
            <a:endParaRPr lang="en-US" b="1" dirty="0">
              <a:latin typeface="Courier"/>
              <a:cs typeface="Courier"/>
            </a:endParaRPr>
          </a:p>
        </p:txBody>
      </p:sp>
      <p:pic>
        <p:nvPicPr>
          <p:cNvPr id="11" name="Picture 10"/>
          <p:cNvPicPr>
            <a:picLocks noChangeAspect="1"/>
          </p:cNvPicPr>
          <p:nvPr/>
        </p:nvPicPr>
        <p:blipFill>
          <a:blip r:embed="rId2"/>
          <a:stretch>
            <a:fillRect/>
          </a:stretch>
        </p:blipFill>
        <p:spPr>
          <a:xfrm>
            <a:off x="0" y="2460431"/>
            <a:ext cx="9035589" cy="3025970"/>
          </a:xfrm>
          <a:prstGeom prst="rect">
            <a:avLst/>
          </a:prstGeom>
        </p:spPr>
      </p:pic>
      <p:sp>
        <p:nvSpPr>
          <p:cNvPr id="12" name="Rectangle 11"/>
          <p:cNvSpPr/>
          <p:nvPr/>
        </p:nvSpPr>
        <p:spPr>
          <a:xfrm>
            <a:off x="152401" y="5689600"/>
            <a:ext cx="4572000" cy="646331"/>
          </a:xfrm>
          <a:prstGeom prst="rect">
            <a:avLst/>
          </a:prstGeom>
        </p:spPr>
        <p:txBody>
          <a:bodyPr>
            <a:spAutoFit/>
          </a:bodyPr>
          <a:lstStyle/>
          <a:p>
            <a:r>
              <a:rPr lang="en-US" b="1" dirty="0" smtClean="0">
                <a:latin typeface="Courier"/>
                <a:cs typeface="Courier"/>
              </a:rPr>
              <a:t>&gt; length(Daily$Q)</a:t>
            </a:r>
          </a:p>
          <a:p>
            <a:r>
              <a:rPr lang="en-US" b="1" dirty="0" smtClean="0">
                <a:latin typeface="Courier"/>
                <a:cs typeface="Courier"/>
              </a:rPr>
              <a:t>[1] 11718</a:t>
            </a:r>
            <a:endParaRPr lang="en-US" b="1" dirty="0">
              <a:latin typeface="Courier"/>
              <a:cs typeface="Courie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 name="Rectangle 9"/>
          <p:cNvSpPr/>
          <p:nvPr/>
        </p:nvSpPr>
        <p:spPr>
          <a:xfrm>
            <a:off x="389467" y="448733"/>
            <a:ext cx="8542865" cy="3323987"/>
          </a:xfrm>
          <a:prstGeom prst="rect">
            <a:avLst/>
          </a:prstGeom>
        </p:spPr>
        <p:txBody>
          <a:bodyPr wrap="square">
            <a:spAutoFit/>
          </a:bodyPr>
          <a:lstStyle/>
          <a:p>
            <a:r>
              <a:rPr lang="en-US" sz="3200" b="1" dirty="0" smtClean="0">
                <a:latin typeface="Courier"/>
                <a:cs typeface="Courier"/>
              </a:rPr>
              <a:t>Reasons for the meta-data:</a:t>
            </a:r>
          </a:p>
          <a:p>
            <a:endParaRPr lang="en-US" b="1" dirty="0" smtClean="0">
              <a:latin typeface="Courier"/>
              <a:cs typeface="Courier"/>
            </a:endParaRPr>
          </a:p>
          <a:p>
            <a:pPr>
              <a:spcAft>
                <a:spcPts val="2400"/>
              </a:spcAft>
              <a:buFont typeface="Arial"/>
              <a:buChar char="•"/>
            </a:pPr>
            <a:r>
              <a:rPr lang="en-US" b="1" dirty="0" smtClean="0">
                <a:latin typeface="Courier"/>
                <a:cs typeface="Courier"/>
              </a:rPr>
              <a:t> </a:t>
            </a:r>
            <a:r>
              <a:rPr lang="en-US" sz="2400" b="1" dirty="0" smtClean="0">
                <a:latin typeface="Courier"/>
                <a:cs typeface="Courier"/>
              </a:rPr>
              <a:t>Knowing what data you have and where they came from</a:t>
            </a:r>
          </a:p>
          <a:p>
            <a:pPr>
              <a:spcAft>
                <a:spcPts val="2400"/>
              </a:spcAft>
              <a:buFont typeface="Arial"/>
              <a:buChar char="•"/>
            </a:pPr>
            <a:r>
              <a:rPr lang="en-US" sz="2400" b="1" dirty="0" smtClean="0">
                <a:latin typeface="Courier"/>
                <a:cs typeface="Courier"/>
              </a:rPr>
              <a:t> Putting labels on figures and tables</a:t>
            </a:r>
          </a:p>
          <a:p>
            <a:pPr>
              <a:spcAft>
                <a:spcPts val="2400"/>
              </a:spcAft>
              <a:buFont typeface="Arial"/>
              <a:buChar char="•"/>
            </a:pPr>
            <a:r>
              <a:rPr lang="en-US" sz="2400" b="1" dirty="0" smtClean="0">
                <a:latin typeface="Courier"/>
                <a:cs typeface="Courier"/>
              </a:rPr>
              <a:t> Putting a name on your saved workspaces, using abbreviations</a:t>
            </a:r>
            <a:endParaRPr lang="en-US" sz="2400" b="1" dirty="0">
              <a:latin typeface="Courier"/>
              <a:cs typeface="Courie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 name="Rectangle 9"/>
          <p:cNvSpPr/>
          <p:nvPr/>
        </p:nvSpPr>
        <p:spPr>
          <a:xfrm>
            <a:off x="389467" y="448733"/>
            <a:ext cx="8542865" cy="584776"/>
          </a:xfrm>
          <a:prstGeom prst="rect">
            <a:avLst/>
          </a:prstGeom>
        </p:spPr>
        <p:txBody>
          <a:bodyPr wrap="square">
            <a:spAutoFit/>
          </a:bodyPr>
          <a:lstStyle/>
          <a:p>
            <a:r>
              <a:rPr lang="en-US" sz="3200" b="1" dirty="0" smtClean="0">
                <a:latin typeface="Courier"/>
                <a:cs typeface="Courier"/>
              </a:rPr>
              <a:t>&gt; INFO&lt;-</a:t>
            </a:r>
            <a:r>
              <a:rPr lang="en-US" sz="3200" b="1" dirty="0" err="1" smtClean="0">
                <a:latin typeface="Courier"/>
                <a:cs typeface="Courier"/>
              </a:rPr>
              <a:t>getMetaData(sta,param</a:t>
            </a:r>
            <a:r>
              <a:rPr lang="en-US" sz="3200" b="1" dirty="0" smtClean="0">
                <a:latin typeface="Courier"/>
                <a:cs typeface="Courier"/>
              </a:rPr>
              <a:t>)</a:t>
            </a:r>
            <a:endParaRPr lang="en-US" b="1" dirty="0" smtClean="0">
              <a:latin typeface="Courier"/>
              <a:cs typeface="Courier"/>
            </a:endParaRPr>
          </a:p>
        </p:txBody>
      </p:sp>
      <p:sp>
        <p:nvSpPr>
          <p:cNvPr id="3" name="Rectangle 2"/>
          <p:cNvSpPr/>
          <p:nvPr/>
        </p:nvSpPr>
        <p:spPr>
          <a:xfrm>
            <a:off x="389467" y="1193800"/>
            <a:ext cx="8178800" cy="3416320"/>
          </a:xfrm>
          <a:prstGeom prst="rect">
            <a:avLst/>
          </a:prstGeom>
        </p:spPr>
        <p:txBody>
          <a:bodyPr wrap="square">
            <a:spAutoFit/>
          </a:bodyPr>
          <a:lstStyle/>
          <a:p>
            <a:r>
              <a:rPr lang="en-US" dirty="0" smtClean="0">
                <a:latin typeface="Courier"/>
                <a:cs typeface="Courier"/>
              </a:rPr>
              <a:t>Your site for </a:t>
            </a:r>
            <a:r>
              <a:rPr lang="en-US" dirty="0" err="1" smtClean="0">
                <a:latin typeface="Courier"/>
                <a:cs typeface="Courier"/>
              </a:rPr>
              <a:t>streamflow</a:t>
            </a:r>
            <a:r>
              <a:rPr lang="en-US" dirty="0" smtClean="0">
                <a:latin typeface="Courier"/>
                <a:cs typeface="Courier"/>
              </a:rPr>
              <a:t> data is 01491000 .</a:t>
            </a:r>
            <a:br>
              <a:rPr lang="en-US" dirty="0" smtClean="0">
                <a:latin typeface="Courier"/>
                <a:cs typeface="Courier"/>
              </a:rPr>
            </a:br>
            <a:endParaRPr lang="en-US" dirty="0" smtClean="0">
              <a:latin typeface="Courier"/>
              <a:cs typeface="Courier"/>
            </a:endParaRPr>
          </a:p>
          <a:p>
            <a:r>
              <a:rPr lang="en-US" dirty="0" smtClean="0">
                <a:latin typeface="Courier"/>
                <a:cs typeface="Courier"/>
              </a:rPr>
              <a:t>Your site name is CHOPTANK RIVER NEAR GREENSBORO, MD ,but you can modify this to a short name in a style you prefer.</a:t>
            </a:r>
            <a:br>
              <a:rPr lang="en-US" dirty="0" smtClean="0">
                <a:latin typeface="Courier"/>
                <a:cs typeface="Courier"/>
              </a:rPr>
            </a:br>
            <a:r>
              <a:rPr lang="en-US" dirty="0" smtClean="0">
                <a:latin typeface="Courier"/>
                <a:cs typeface="Courier"/>
              </a:rPr>
              <a:t> </a:t>
            </a:r>
          </a:p>
          <a:p>
            <a:r>
              <a:rPr lang="en-US" dirty="0" smtClean="0">
                <a:latin typeface="Courier"/>
                <a:cs typeface="Courier"/>
              </a:rPr>
              <a:t>This name will be used to label graphs and tables.</a:t>
            </a:r>
            <a:br>
              <a:rPr lang="en-US" dirty="0" smtClean="0">
                <a:latin typeface="Courier"/>
                <a:cs typeface="Courier"/>
              </a:rPr>
            </a:br>
            <a:r>
              <a:rPr lang="en-US" dirty="0" smtClean="0">
                <a:latin typeface="Courier"/>
                <a:cs typeface="Courier"/>
              </a:rPr>
              <a:t> </a:t>
            </a:r>
          </a:p>
          <a:p>
            <a:r>
              <a:rPr lang="en-US" dirty="0" smtClean="0">
                <a:latin typeface="Courier"/>
                <a:cs typeface="Courier"/>
              </a:rPr>
              <a:t>If you want the program to use the name given above, just do a carriage return, otherwise enter the preferred short </a:t>
            </a:r>
            <a:r>
              <a:rPr lang="en-US" dirty="0" err="1" smtClean="0">
                <a:latin typeface="Courier"/>
                <a:cs typeface="Courier"/>
              </a:rPr>
              <a:t>name(no</a:t>
            </a:r>
            <a:r>
              <a:rPr lang="en-US" dirty="0" smtClean="0">
                <a:latin typeface="Courier"/>
                <a:cs typeface="Courier"/>
              </a:rPr>
              <a:t> quotes):</a:t>
            </a:r>
            <a:br>
              <a:rPr lang="en-US" dirty="0" smtClean="0">
                <a:latin typeface="Courier"/>
                <a:cs typeface="Courier"/>
              </a:rPr>
            </a:br>
            <a:endParaRPr lang="en-US" dirty="0" smtClean="0">
              <a:latin typeface="Courier"/>
              <a:cs typeface="Courier"/>
            </a:endParaRPr>
          </a:p>
          <a:p>
            <a:r>
              <a:rPr lang="en-US" sz="2000" b="1" dirty="0" smtClean="0">
                <a:latin typeface="Courier"/>
                <a:cs typeface="Courier"/>
              </a:rPr>
              <a:t>Choptank River near Greensboro, MD</a:t>
            </a:r>
            <a:endParaRPr lang="en-US" sz="2000" b="1" dirty="0">
              <a:latin typeface="Courier"/>
              <a:cs typeface="Courie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 name="Rectangle 9"/>
          <p:cNvSpPr/>
          <p:nvPr/>
        </p:nvSpPr>
        <p:spPr>
          <a:xfrm>
            <a:off x="389467" y="448733"/>
            <a:ext cx="8542865" cy="4401206"/>
          </a:xfrm>
          <a:prstGeom prst="rect">
            <a:avLst/>
          </a:prstGeom>
        </p:spPr>
        <p:txBody>
          <a:bodyPr wrap="square">
            <a:spAutoFit/>
          </a:bodyPr>
          <a:lstStyle/>
          <a:p>
            <a:r>
              <a:rPr lang="en-US" b="1" dirty="0" smtClean="0">
                <a:latin typeface="Courier"/>
                <a:cs typeface="Courier"/>
              </a:rPr>
              <a:t>The latitude and longitude of the site are:  38.99719 ,  -75.78581 (degrees north and west).</a:t>
            </a:r>
          </a:p>
          <a:p>
            <a:endParaRPr lang="en-US" b="1" dirty="0" smtClean="0">
              <a:latin typeface="Courier"/>
              <a:cs typeface="Courier"/>
            </a:endParaRPr>
          </a:p>
          <a:p>
            <a:r>
              <a:rPr lang="en-US" b="1" dirty="0" smtClean="0">
                <a:latin typeface="Courier"/>
                <a:cs typeface="Courier"/>
              </a:rPr>
              <a:t>The drainage area at this site is  113 square miles which is being stored as 292.6687 square kilometers.</a:t>
            </a:r>
          </a:p>
          <a:p>
            <a:endParaRPr lang="en-US" b="1" dirty="0" smtClean="0">
              <a:latin typeface="Courier"/>
              <a:cs typeface="Courier"/>
            </a:endParaRPr>
          </a:p>
          <a:p>
            <a:r>
              <a:rPr lang="en-US" b="1" dirty="0" smtClean="0">
                <a:latin typeface="Courier"/>
                <a:cs typeface="Courier"/>
              </a:rPr>
              <a:t>It is helpful to set up a station abbreviation when doing multi-site studies, enter a unique id (three or four characters should work).</a:t>
            </a:r>
          </a:p>
          <a:p>
            <a:endParaRPr lang="en-US" b="1" dirty="0" smtClean="0">
              <a:latin typeface="Courier"/>
              <a:cs typeface="Courier"/>
            </a:endParaRPr>
          </a:p>
          <a:p>
            <a:r>
              <a:rPr lang="en-US" b="1" dirty="0" smtClean="0">
                <a:latin typeface="Courier"/>
                <a:cs typeface="Courier"/>
              </a:rPr>
              <a:t>It is case sensitive.  Even if you don't feel you need an abbreviation for your site you need to enter something (no quotes):</a:t>
            </a:r>
          </a:p>
          <a:p>
            <a:endParaRPr lang="en-US" b="1" dirty="0" smtClean="0">
              <a:latin typeface="Courier"/>
              <a:cs typeface="Courier"/>
            </a:endParaRPr>
          </a:p>
          <a:p>
            <a:r>
              <a:rPr lang="en-US" sz="2800" b="1" dirty="0" smtClean="0">
                <a:latin typeface="Courier"/>
                <a:cs typeface="Courier"/>
              </a:rPr>
              <a:t>Chop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 name="Rectangle 9"/>
          <p:cNvSpPr/>
          <p:nvPr/>
        </p:nvSpPr>
        <p:spPr>
          <a:xfrm>
            <a:off x="389467" y="448733"/>
            <a:ext cx="8542865" cy="3293210"/>
          </a:xfrm>
          <a:prstGeom prst="rect">
            <a:avLst/>
          </a:prstGeom>
        </p:spPr>
        <p:txBody>
          <a:bodyPr wrap="square">
            <a:spAutoFit/>
          </a:bodyPr>
          <a:lstStyle/>
          <a:p>
            <a:r>
              <a:rPr lang="en-US" b="1" dirty="0" smtClean="0">
                <a:latin typeface="Courier"/>
                <a:cs typeface="Courier"/>
              </a:rPr>
              <a:t>Your water quality data are for parameter number 00631 which has the name:' Nitrate plus nitrite, water, filtered, milligrams per liter as nitrogen '.</a:t>
            </a:r>
          </a:p>
          <a:p>
            <a:endParaRPr lang="en-US" b="1" dirty="0" smtClean="0">
              <a:latin typeface="Courier"/>
              <a:cs typeface="Courier"/>
            </a:endParaRPr>
          </a:p>
          <a:p>
            <a:r>
              <a:rPr lang="en-US" b="1" dirty="0" smtClean="0">
                <a:latin typeface="Courier"/>
                <a:cs typeface="Courier"/>
              </a:rPr>
              <a:t>Typically you will want a shorter name to be used in graphs and tables. The suggested short name is:' Nitrate-nitrite '.</a:t>
            </a:r>
          </a:p>
          <a:p>
            <a:endParaRPr lang="en-US" b="1" dirty="0" smtClean="0">
              <a:latin typeface="Courier"/>
              <a:cs typeface="Courier"/>
            </a:endParaRPr>
          </a:p>
          <a:p>
            <a:r>
              <a:rPr lang="en-US" b="1" dirty="0" smtClean="0">
                <a:latin typeface="Courier"/>
                <a:cs typeface="Courier"/>
              </a:rPr>
              <a:t>If you would like to change the short name, enter it here, otherwise just hit enter (no quotes):</a:t>
            </a:r>
          </a:p>
          <a:p>
            <a:endParaRPr lang="en-US" b="1" dirty="0" smtClean="0">
              <a:latin typeface="Courier"/>
              <a:cs typeface="Courier"/>
            </a:endParaRPr>
          </a:p>
          <a:p>
            <a:r>
              <a:rPr lang="en-US" sz="2800" b="1" dirty="0" smtClean="0">
                <a:latin typeface="Courier"/>
                <a:cs typeface="Courier"/>
              </a:rPr>
              <a:t>Nitrate, filtered, as 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 name="Rectangle 9"/>
          <p:cNvSpPr/>
          <p:nvPr/>
        </p:nvSpPr>
        <p:spPr>
          <a:xfrm>
            <a:off x="389467" y="448733"/>
            <a:ext cx="8542865" cy="3447098"/>
          </a:xfrm>
          <a:prstGeom prst="rect">
            <a:avLst/>
          </a:prstGeom>
        </p:spPr>
        <p:txBody>
          <a:bodyPr wrap="square">
            <a:spAutoFit/>
          </a:bodyPr>
          <a:lstStyle/>
          <a:p>
            <a:r>
              <a:rPr lang="en-US" b="1" dirty="0" smtClean="0">
                <a:latin typeface="Courier"/>
                <a:cs typeface="Courier"/>
              </a:rPr>
              <a:t>The units for the water quality data are:  mg/</a:t>
            </a:r>
            <a:r>
              <a:rPr lang="en-US" b="1" dirty="0" err="1" smtClean="0">
                <a:latin typeface="Courier"/>
                <a:cs typeface="Courier"/>
              </a:rPr>
              <a:t>l</a:t>
            </a:r>
            <a:r>
              <a:rPr lang="en-US" b="1" dirty="0" smtClean="0">
                <a:latin typeface="Courier"/>
                <a:cs typeface="Courier"/>
              </a:rPr>
              <a:t> as N .</a:t>
            </a:r>
          </a:p>
          <a:p>
            <a:endParaRPr lang="en-US" b="1" dirty="0" smtClean="0">
              <a:latin typeface="Courier"/>
              <a:cs typeface="Courier"/>
            </a:endParaRPr>
          </a:p>
          <a:p>
            <a:r>
              <a:rPr lang="en-US" b="1" dirty="0" smtClean="0">
                <a:latin typeface="Courier"/>
                <a:cs typeface="Courier"/>
              </a:rPr>
              <a:t>It is helpful to set up a </a:t>
            </a:r>
            <a:r>
              <a:rPr lang="en-US" b="1" dirty="0" err="1" smtClean="0">
                <a:latin typeface="Courier"/>
                <a:cs typeface="Courier"/>
              </a:rPr>
              <a:t>constiuent</a:t>
            </a:r>
            <a:r>
              <a:rPr lang="en-US" b="1" dirty="0" smtClean="0">
                <a:latin typeface="Courier"/>
                <a:cs typeface="Courier"/>
              </a:rPr>
              <a:t> abbreviation when doing multi-constituent studies, enter a unique id (three or four characters should work something like </a:t>
            </a:r>
            <a:r>
              <a:rPr lang="en-US" b="1" dirty="0" err="1" smtClean="0">
                <a:latin typeface="Courier"/>
                <a:cs typeface="Courier"/>
              </a:rPr>
              <a:t>tn</a:t>
            </a:r>
            <a:r>
              <a:rPr lang="en-US" b="1" dirty="0" smtClean="0">
                <a:latin typeface="Courier"/>
                <a:cs typeface="Courier"/>
              </a:rPr>
              <a:t> or </a:t>
            </a:r>
            <a:r>
              <a:rPr lang="en-US" b="1" dirty="0" err="1" smtClean="0">
                <a:latin typeface="Courier"/>
                <a:cs typeface="Courier"/>
              </a:rPr>
              <a:t>tp</a:t>
            </a:r>
            <a:r>
              <a:rPr lang="en-US" b="1" dirty="0" smtClean="0">
                <a:latin typeface="Courier"/>
                <a:cs typeface="Courier"/>
              </a:rPr>
              <a:t> or NO3).</a:t>
            </a:r>
          </a:p>
          <a:p>
            <a:endParaRPr lang="en-US" b="1" dirty="0" smtClean="0">
              <a:latin typeface="Courier"/>
              <a:cs typeface="Courier"/>
            </a:endParaRPr>
          </a:p>
          <a:p>
            <a:r>
              <a:rPr lang="en-US" b="1" dirty="0" smtClean="0">
                <a:latin typeface="Courier"/>
                <a:cs typeface="Courier"/>
              </a:rPr>
              <a:t>It is case sensitive.  Even if you don't feel you need an abbreviation you need to enter something (no quotes):</a:t>
            </a:r>
          </a:p>
          <a:p>
            <a:endParaRPr lang="en-US" b="1" dirty="0" smtClean="0">
              <a:latin typeface="Courier"/>
              <a:cs typeface="Courier"/>
            </a:endParaRPr>
          </a:p>
          <a:p>
            <a:r>
              <a:rPr lang="en-US" sz="2800" b="1" dirty="0" smtClean="0">
                <a:latin typeface="Courier"/>
                <a:cs typeface="Courier"/>
              </a:rPr>
              <a:t>no3</a:t>
            </a:r>
          </a:p>
          <a:p>
            <a:endParaRPr lang="en-US" sz="2800" b="1" dirty="0" smtClean="0">
              <a:latin typeface="Courier"/>
              <a:cs typeface="Courie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This command works even if all of your data came from your own spreadsheet</a:t>
            </a:r>
            <a:endParaRPr lang="en-US" dirty="0"/>
          </a:p>
        </p:txBody>
      </p:sp>
      <p:sp>
        <p:nvSpPr>
          <p:cNvPr id="4" name="TextBox 3"/>
          <p:cNvSpPr txBox="1"/>
          <p:nvPr/>
        </p:nvSpPr>
        <p:spPr>
          <a:xfrm>
            <a:off x="601133" y="2269067"/>
            <a:ext cx="7606169" cy="2308324"/>
          </a:xfrm>
          <a:prstGeom prst="rect">
            <a:avLst/>
          </a:prstGeom>
          <a:noFill/>
        </p:spPr>
        <p:txBody>
          <a:bodyPr wrap="none" rtlCol="0">
            <a:spAutoFit/>
          </a:bodyPr>
          <a:lstStyle/>
          <a:p>
            <a:r>
              <a:rPr lang="en-US" sz="2400" b="1" dirty="0" smtClean="0"/>
              <a:t>Nothing in the system will work if you don’t have, at least:</a:t>
            </a:r>
          </a:p>
          <a:p>
            <a:endParaRPr lang="en-US" sz="2400" b="1" dirty="0" smtClean="0"/>
          </a:p>
          <a:p>
            <a:pPr>
              <a:buFont typeface="Arial"/>
              <a:buChar char="•"/>
            </a:pPr>
            <a:r>
              <a:rPr lang="en-US" sz="2400" b="1" dirty="0" smtClean="0"/>
              <a:t>A site name</a:t>
            </a:r>
          </a:p>
          <a:p>
            <a:pPr>
              <a:buFont typeface="Arial"/>
              <a:buChar char="•"/>
            </a:pPr>
            <a:r>
              <a:rPr lang="en-US" sz="2400" b="1" dirty="0" smtClean="0"/>
              <a:t>A parameter name</a:t>
            </a:r>
          </a:p>
          <a:p>
            <a:pPr>
              <a:buFont typeface="Arial"/>
              <a:buChar char="•"/>
            </a:pPr>
            <a:r>
              <a:rPr lang="en-US" sz="2400" b="1" dirty="0" smtClean="0"/>
              <a:t>A site abbreviation</a:t>
            </a:r>
          </a:p>
          <a:p>
            <a:pPr>
              <a:buFont typeface="Arial"/>
              <a:buChar char="•"/>
            </a:pPr>
            <a:r>
              <a:rPr lang="en-US" sz="2400" b="1" dirty="0" smtClean="0"/>
              <a:t>A parameter abbreviation</a:t>
            </a:r>
            <a:endParaRPr lang="en-US" sz="2400" b="1"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Two more commands before we can start our analysis of the data</a:t>
            </a:r>
            <a:endParaRPr lang="en-US" dirty="0"/>
          </a:p>
        </p:txBody>
      </p:sp>
      <p:sp>
        <p:nvSpPr>
          <p:cNvPr id="5" name="Rectangle 4"/>
          <p:cNvSpPr/>
          <p:nvPr/>
        </p:nvSpPr>
        <p:spPr>
          <a:xfrm>
            <a:off x="668013" y="1820333"/>
            <a:ext cx="4016820" cy="523220"/>
          </a:xfrm>
          <a:prstGeom prst="rect">
            <a:avLst/>
          </a:prstGeom>
        </p:spPr>
        <p:txBody>
          <a:bodyPr wrap="none">
            <a:spAutoFit/>
          </a:bodyPr>
          <a:lstStyle/>
          <a:p>
            <a:r>
              <a:rPr lang="en-US" sz="2800" b="1" dirty="0" smtClean="0"/>
              <a:t>&gt; Sample&lt;-</a:t>
            </a:r>
            <a:r>
              <a:rPr lang="en-US" sz="2800" b="1" dirty="0" err="1" smtClean="0"/>
              <a:t>mergeReport</a:t>
            </a:r>
            <a:r>
              <a:rPr lang="en-US" sz="2800" b="1" dirty="0" smtClean="0"/>
              <a:t>()</a:t>
            </a:r>
            <a:endParaRPr lang="en-US" sz="2800" b="1" dirty="0"/>
          </a:p>
        </p:txBody>
      </p:sp>
      <p:sp>
        <p:nvSpPr>
          <p:cNvPr id="6" name="Rectangle 5"/>
          <p:cNvSpPr/>
          <p:nvPr/>
        </p:nvSpPr>
        <p:spPr>
          <a:xfrm>
            <a:off x="347134" y="2672080"/>
            <a:ext cx="8551334" cy="1600438"/>
          </a:xfrm>
          <a:prstGeom prst="rect">
            <a:avLst/>
          </a:prstGeom>
        </p:spPr>
        <p:txBody>
          <a:bodyPr wrap="square">
            <a:spAutoFit/>
          </a:bodyPr>
          <a:lstStyle/>
          <a:p>
            <a:r>
              <a:rPr lang="en-US" sz="1050" b="1" dirty="0" smtClean="0">
                <a:latin typeface="Courier"/>
                <a:cs typeface="Courier"/>
              </a:rPr>
              <a:t> </a:t>
            </a:r>
            <a:r>
              <a:rPr lang="en-US" sz="1400" b="1" dirty="0" smtClean="0">
                <a:latin typeface="Courier"/>
                <a:cs typeface="Courier"/>
              </a:rPr>
              <a:t>Discharge Record is 11718 days long, which is 32 years</a:t>
            </a:r>
          </a:p>
          <a:p>
            <a:r>
              <a:rPr lang="en-US" sz="1400" b="1" dirty="0" smtClean="0">
                <a:latin typeface="Courier"/>
                <a:cs typeface="Courier"/>
              </a:rPr>
              <a:t> First day of the discharge record is 1979-09-01 and last day is 2011-09-30</a:t>
            </a:r>
          </a:p>
          <a:p>
            <a:r>
              <a:rPr lang="en-US" sz="1400" b="1" dirty="0" smtClean="0">
                <a:latin typeface="Courier"/>
                <a:cs typeface="Courier"/>
              </a:rPr>
              <a:t> The water quality record has 652 samples</a:t>
            </a:r>
          </a:p>
          <a:p>
            <a:r>
              <a:rPr lang="en-US" sz="1400" b="1" dirty="0" smtClean="0">
                <a:latin typeface="Courier"/>
                <a:cs typeface="Courier"/>
              </a:rPr>
              <a:t> The first sample is from 1979-09-25 and the last sample is from 2011-09-29</a:t>
            </a:r>
          </a:p>
          <a:p>
            <a:r>
              <a:rPr lang="en-US" sz="1400" b="1" dirty="0" smtClean="0">
                <a:latin typeface="Courier"/>
                <a:cs typeface="Courier"/>
              </a:rPr>
              <a:t> Discharge: Minimum, mean and maximum 0.00991 4.08 246</a:t>
            </a:r>
          </a:p>
          <a:p>
            <a:r>
              <a:rPr lang="en-US" sz="1400" b="1" dirty="0" smtClean="0">
                <a:latin typeface="Courier"/>
                <a:cs typeface="Courier"/>
              </a:rPr>
              <a:t> Concentration: Minimum, mean and maximum 0.05 1.1 2.4</a:t>
            </a:r>
          </a:p>
          <a:p>
            <a:r>
              <a:rPr lang="en-US" sz="1400" b="1" dirty="0" smtClean="0">
                <a:latin typeface="Courier"/>
                <a:cs typeface="Courier"/>
              </a:rPr>
              <a:t> Percentage of the sample values that are censored is 0.15 %</a:t>
            </a:r>
            <a:endParaRPr lang="en-US" sz="1400" b="1" dirty="0">
              <a:latin typeface="Courier"/>
              <a:cs typeface="Courie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2641600" cy="3382962"/>
          </a:xfrm>
        </p:spPr>
        <p:txBody>
          <a:bodyPr>
            <a:normAutofit/>
          </a:bodyPr>
          <a:lstStyle/>
          <a:p>
            <a:r>
              <a:rPr lang="en-US" sz="3200" b="1" dirty="0" smtClean="0"/>
              <a:t>Let’s look at the data before we proceed, the function is:</a:t>
            </a:r>
            <a:endParaRPr lang="en-US" sz="3200" b="1" dirty="0"/>
          </a:p>
        </p:txBody>
      </p:sp>
      <p:sp>
        <p:nvSpPr>
          <p:cNvPr id="5" name="Rectangle 4"/>
          <p:cNvSpPr/>
          <p:nvPr/>
        </p:nvSpPr>
        <p:spPr>
          <a:xfrm>
            <a:off x="117679" y="4049299"/>
            <a:ext cx="4507814" cy="461665"/>
          </a:xfrm>
          <a:prstGeom prst="rect">
            <a:avLst/>
          </a:prstGeom>
        </p:spPr>
        <p:txBody>
          <a:bodyPr wrap="none">
            <a:spAutoFit/>
          </a:bodyPr>
          <a:lstStyle/>
          <a:p>
            <a:r>
              <a:rPr lang="en-US" sz="2400" dirty="0" smtClean="0"/>
              <a:t>&gt; </a:t>
            </a:r>
            <a:r>
              <a:rPr lang="en-US" sz="2400" dirty="0" err="1" smtClean="0"/>
              <a:t>multiPlotDataOverview(qUnit</a:t>
            </a:r>
            <a:r>
              <a:rPr lang="en-US" sz="2400" dirty="0" smtClean="0"/>
              <a:t>=1)</a:t>
            </a:r>
            <a:endParaRPr lang="en-US" sz="2400" dirty="0"/>
          </a:p>
        </p:txBody>
      </p:sp>
      <p:pic>
        <p:nvPicPr>
          <p:cNvPr id="7" name="Picture 6"/>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2980267" y="592667"/>
            <a:ext cx="6400800" cy="6400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dirty="0" smtClean="0"/>
              <a:t>We’ve gone to all this effort, let’s save our work</a:t>
            </a:r>
            <a:endParaRPr lang="en-US" b="1" dirty="0"/>
          </a:p>
        </p:txBody>
      </p:sp>
      <p:sp>
        <p:nvSpPr>
          <p:cNvPr id="5" name="Rectangle 4"/>
          <p:cNvSpPr/>
          <p:nvPr/>
        </p:nvSpPr>
        <p:spPr>
          <a:xfrm>
            <a:off x="668013" y="1820333"/>
            <a:ext cx="6915274" cy="1077218"/>
          </a:xfrm>
          <a:prstGeom prst="rect">
            <a:avLst/>
          </a:prstGeom>
        </p:spPr>
        <p:txBody>
          <a:bodyPr wrap="none">
            <a:spAutoFit/>
          </a:bodyPr>
          <a:lstStyle/>
          <a:p>
            <a:r>
              <a:rPr lang="en-US" sz="3200" b="1" dirty="0" smtClean="0"/>
              <a:t>&gt; </a:t>
            </a:r>
            <a:r>
              <a:rPr lang="en-US" sz="3200" b="1" dirty="0" err="1" smtClean="0"/>
              <a:t>savePath</a:t>
            </a:r>
            <a:r>
              <a:rPr lang="en-US" sz="3200" b="1" dirty="0" smtClean="0"/>
              <a:t>&lt;-"/Users/</a:t>
            </a:r>
            <a:r>
              <a:rPr lang="en-US" sz="3200" b="1" dirty="0" err="1" smtClean="0"/>
              <a:t>rhirsch</a:t>
            </a:r>
            <a:r>
              <a:rPr lang="en-US" sz="3200" b="1" dirty="0" smtClean="0"/>
              <a:t>/Desktop/"</a:t>
            </a:r>
          </a:p>
          <a:p>
            <a:r>
              <a:rPr lang="en-US" sz="3200" b="1" dirty="0" smtClean="0"/>
              <a:t>&gt; </a:t>
            </a:r>
            <a:r>
              <a:rPr lang="en-US" sz="3200" b="1" dirty="0" err="1" smtClean="0"/>
              <a:t>saveResults(savePath</a:t>
            </a:r>
            <a:r>
              <a:rPr lang="en-US" sz="3200" b="1" dirty="0" smtClean="0"/>
              <a:t>)</a:t>
            </a:r>
          </a:p>
        </p:txBody>
      </p:sp>
      <p:pic>
        <p:nvPicPr>
          <p:cNvPr id="7" name="Picture 6"/>
          <p:cNvPicPr>
            <a:picLocks noChangeAspect="1"/>
          </p:cNvPicPr>
          <p:nvPr/>
        </p:nvPicPr>
        <p:blipFill>
          <a:blip r:embed="rId2"/>
          <a:stretch>
            <a:fillRect/>
          </a:stretch>
        </p:blipFill>
        <p:spPr>
          <a:xfrm>
            <a:off x="236179" y="2988733"/>
            <a:ext cx="8551334" cy="1815645"/>
          </a:xfrm>
          <a:prstGeom prst="rect">
            <a:avLst/>
          </a:prstGeom>
        </p:spPr>
      </p:pic>
      <p:pic>
        <p:nvPicPr>
          <p:cNvPr id="8" name="Picture 7"/>
          <p:cNvPicPr>
            <a:picLocks noChangeAspect="1"/>
          </p:cNvPicPr>
          <p:nvPr/>
        </p:nvPicPr>
        <p:blipFill>
          <a:blip r:embed="rId3"/>
          <a:stretch>
            <a:fillRect/>
          </a:stretch>
        </p:blipFill>
        <p:spPr>
          <a:xfrm>
            <a:off x="563034" y="5080000"/>
            <a:ext cx="2244078" cy="1778000"/>
          </a:xfrm>
          <a:prstGeom prst="rect">
            <a:avLst/>
          </a:prstGeom>
        </p:spPr>
      </p:pic>
      <p:sp>
        <p:nvSpPr>
          <p:cNvPr id="9" name="TextBox 8"/>
          <p:cNvSpPr txBox="1"/>
          <p:nvPr/>
        </p:nvSpPr>
        <p:spPr>
          <a:xfrm>
            <a:off x="3115733" y="5080000"/>
            <a:ext cx="5858934" cy="1200329"/>
          </a:xfrm>
          <a:prstGeom prst="rect">
            <a:avLst/>
          </a:prstGeom>
          <a:noFill/>
        </p:spPr>
        <p:txBody>
          <a:bodyPr wrap="square" rtlCol="0">
            <a:spAutoFit/>
          </a:bodyPr>
          <a:lstStyle/>
          <a:p>
            <a:r>
              <a:rPr lang="en-US" sz="3600" b="1" dirty="0" smtClean="0"/>
              <a:t>Save it over and over as you proceed and add results</a:t>
            </a:r>
            <a:endParaRPr lang="en-US" sz="36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8" name="Rectangle 5"/>
          <p:cNvSpPr>
            <a:spLocks noChangeArrowheads="1"/>
          </p:cNvSpPr>
          <p:nvPr/>
        </p:nvSpPr>
        <p:spPr bwMode="auto">
          <a:xfrm>
            <a:off x="0" y="0"/>
            <a:ext cx="9144000" cy="6858000"/>
          </a:xfrm>
          <a:prstGeom prst="rect">
            <a:avLst/>
          </a:prstGeom>
          <a:solidFill>
            <a:srgbClr val="FFFFFF"/>
          </a:solidFill>
          <a:ln w="12700">
            <a:solidFill>
              <a:schemeClr val="tx1"/>
            </a:solidFill>
            <a:round/>
            <a:headEnd/>
            <a:tailEnd/>
          </a:ln>
        </p:spPr>
        <p:txBody>
          <a:bodyPr>
            <a:prstTxWarp prst="textNoShape">
              <a:avLst/>
            </a:prstTxWarp>
          </a:bodyPr>
          <a:lstStyle/>
          <a:p>
            <a:pPr eaLnBrk="0" hangingPunct="0"/>
            <a:endParaRPr lang="en-US"/>
          </a:p>
        </p:txBody>
      </p:sp>
      <p:pic>
        <p:nvPicPr>
          <p:cNvPr id="19459" name="Content Placeholder 7" descr="Potomac nitrate 2.pdf"/>
          <p:cNvPicPr>
            <a:picLocks noGrp="1" noChangeAspect="1"/>
          </p:cNvPicPr>
          <p:nvPr>
            <p:ph idx="1"/>
          </p:nvPr>
        </p:nvPicPr>
        <p:blipFill>
          <a:blip r:embed="rId2"/>
          <a:srcRect l="-2321" r="-383"/>
          <a:stretch>
            <a:fillRect/>
          </a:stretch>
        </p:blipFill>
        <p:spPr>
          <a:xfrm>
            <a:off x="0" y="0"/>
            <a:ext cx="9070975" cy="5700713"/>
          </a:xfr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dirty="0" smtClean="0"/>
              <a:t>We now have 3 data frames</a:t>
            </a:r>
            <a:endParaRPr lang="en-US" b="1" dirty="0"/>
          </a:p>
        </p:txBody>
      </p:sp>
      <p:sp>
        <p:nvSpPr>
          <p:cNvPr id="5" name="Rectangle 4"/>
          <p:cNvSpPr/>
          <p:nvPr/>
        </p:nvSpPr>
        <p:spPr>
          <a:xfrm>
            <a:off x="668013" y="1820333"/>
            <a:ext cx="6417141" cy="2523768"/>
          </a:xfrm>
          <a:prstGeom prst="rect">
            <a:avLst/>
          </a:prstGeom>
        </p:spPr>
        <p:txBody>
          <a:bodyPr wrap="none">
            <a:spAutoFit/>
          </a:bodyPr>
          <a:lstStyle/>
          <a:p>
            <a:pPr>
              <a:spcAft>
                <a:spcPts val="3000"/>
              </a:spcAft>
              <a:buFont typeface="Arial"/>
              <a:buChar char="•"/>
            </a:pPr>
            <a:r>
              <a:rPr lang="en-US" sz="3600" b="1" dirty="0" smtClean="0"/>
              <a:t>Sample (652 rows, 14 columns)</a:t>
            </a:r>
          </a:p>
          <a:p>
            <a:pPr>
              <a:spcAft>
                <a:spcPts val="3000"/>
              </a:spcAft>
              <a:buFont typeface="Arial"/>
              <a:buChar char="•"/>
            </a:pPr>
            <a:r>
              <a:rPr lang="en-US" sz="3600" b="1" dirty="0" smtClean="0"/>
              <a:t>Daily (11,718 rows, 12 columns)</a:t>
            </a:r>
          </a:p>
          <a:p>
            <a:pPr>
              <a:spcAft>
                <a:spcPts val="3000"/>
              </a:spcAft>
              <a:buFont typeface="Arial"/>
              <a:buChar char="•"/>
            </a:pPr>
            <a:r>
              <a:rPr lang="en-US" sz="3600" b="1" dirty="0" smtClean="0"/>
              <a:t>INFO (1 row, 42 columns)</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Rectangle 4"/>
          <p:cNvSpPr/>
          <p:nvPr/>
        </p:nvSpPr>
        <p:spPr>
          <a:xfrm>
            <a:off x="651080" y="1007533"/>
            <a:ext cx="8035720" cy="4585871"/>
          </a:xfrm>
          <a:prstGeom prst="rect">
            <a:avLst/>
          </a:prstGeom>
        </p:spPr>
        <p:txBody>
          <a:bodyPr wrap="square">
            <a:spAutoFit/>
          </a:bodyPr>
          <a:lstStyle/>
          <a:p>
            <a:pPr>
              <a:spcAft>
                <a:spcPts val="1200"/>
              </a:spcAft>
              <a:buFont typeface="Arial"/>
              <a:buChar char="•"/>
            </a:pPr>
            <a:r>
              <a:rPr lang="en-US" sz="3600" b="1" dirty="0" smtClean="0"/>
              <a:t> Jack-knife cross-validation of model</a:t>
            </a:r>
          </a:p>
          <a:p>
            <a:pPr>
              <a:spcAft>
                <a:spcPts val="1200"/>
              </a:spcAft>
              <a:buFont typeface="Arial"/>
              <a:buChar char="•"/>
            </a:pPr>
            <a:r>
              <a:rPr lang="en-US" sz="3600" b="1" dirty="0" smtClean="0"/>
              <a:t> Sets up the grid in </a:t>
            </a:r>
            <a:r>
              <a:rPr lang="en-US" sz="3600" b="1" dirty="0" err="1" smtClean="0"/>
              <a:t>ln(Q</a:t>
            </a:r>
            <a:r>
              <a:rPr lang="en-US" sz="3600" b="1" dirty="0" smtClean="0"/>
              <a:t>) and time</a:t>
            </a:r>
          </a:p>
          <a:p>
            <a:pPr>
              <a:spcAft>
                <a:spcPts val="1200"/>
              </a:spcAft>
              <a:buFont typeface="Arial"/>
              <a:buChar char="•"/>
            </a:pPr>
            <a:r>
              <a:rPr lang="en-US" sz="3600" b="1" dirty="0" smtClean="0"/>
              <a:t> Estimates surfaces for </a:t>
            </a:r>
            <a:r>
              <a:rPr lang="en-US" sz="3600" b="1" dirty="0" err="1" smtClean="0"/>
              <a:t>log(C</a:t>
            </a:r>
            <a:r>
              <a:rPr lang="en-US" sz="3600" b="1" dirty="0" smtClean="0"/>
              <a:t>), standard error and Concentration</a:t>
            </a:r>
          </a:p>
          <a:p>
            <a:pPr>
              <a:spcAft>
                <a:spcPts val="1200"/>
              </a:spcAft>
              <a:buFont typeface="Arial"/>
              <a:buChar char="•"/>
            </a:pPr>
            <a:r>
              <a:rPr lang="en-US" sz="3600" b="1" dirty="0" smtClean="0"/>
              <a:t> Estimates the daily values from these surfaces (</a:t>
            </a:r>
            <a:r>
              <a:rPr lang="en-US" sz="3600" b="1" dirty="0" err="1" smtClean="0"/>
              <a:t>Conc</a:t>
            </a:r>
            <a:r>
              <a:rPr lang="en-US" sz="3600" b="1" dirty="0" smtClean="0"/>
              <a:t>, Flux, </a:t>
            </a:r>
            <a:r>
              <a:rPr lang="en-US" sz="3600" b="1" dirty="0" err="1" smtClean="0"/>
              <a:t>FNConc</a:t>
            </a:r>
            <a:r>
              <a:rPr lang="en-US" sz="3600" b="1" dirty="0" smtClean="0"/>
              <a:t>, </a:t>
            </a:r>
            <a:r>
              <a:rPr lang="en-US" sz="3600" b="1" dirty="0" err="1" smtClean="0"/>
              <a:t>FNFlux</a:t>
            </a:r>
            <a:r>
              <a:rPr lang="en-US" sz="3600" b="1" dirty="0" smtClean="0"/>
              <a:t>)</a:t>
            </a:r>
          </a:p>
          <a:p>
            <a:pPr>
              <a:spcAft>
                <a:spcPts val="1200"/>
              </a:spcAft>
              <a:buFont typeface="Arial"/>
              <a:buChar char="•"/>
            </a:pPr>
            <a:r>
              <a:rPr lang="en-US" sz="3600" b="1" dirty="0" smtClean="0"/>
              <a:t> Creates a summary of monthly results</a:t>
            </a:r>
          </a:p>
        </p:txBody>
      </p:sp>
      <p:sp>
        <p:nvSpPr>
          <p:cNvPr id="4" name="Title 3"/>
          <p:cNvSpPr>
            <a:spLocks noGrp="1"/>
          </p:cNvSpPr>
          <p:nvPr>
            <p:ph type="title"/>
          </p:nvPr>
        </p:nvSpPr>
        <p:spPr>
          <a:xfrm>
            <a:off x="457200" y="135467"/>
            <a:ext cx="8229600" cy="699029"/>
          </a:xfrm>
        </p:spPr>
        <p:txBody>
          <a:bodyPr>
            <a:normAutofit fontScale="90000"/>
          </a:bodyPr>
          <a:lstStyle/>
          <a:p>
            <a:r>
              <a:rPr lang="en-US" b="1" dirty="0" smtClean="0"/>
              <a:t>&gt; </a:t>
            </a:r>
            <a:r>
              <a:rPr lang="en-US" b="1" dirty="0" err="1" smtClean="0"/>
              <a:t>modelEstimation</a:t>
            </a:r>
            <a:r>
              <a:rPr lang="en-US" b="1" dirty="0" smtClean="0"/>
              <a:t>()</a:t>
            </a:r>
            <a:endParaRPr lang="en-US" dirty="0"/>
          </a:p>
        </p:txBody>
      </p:sp>
      <p:sp>
        <p:nvSpPr>
          <p:cNvPr id="6" name="TextBox 5"/>
          <p:cNvSpPr txBox="1"/>
          <p:nvPr/>
        </p:nvSpPr>
        <p:spPr>
          <a:xfrm>
            <a:off x="457200" y="5664200"/>
            <a:ext cx="8171187" cy="954107"/>
          </a:xfrm>
          <a:prstGeom prst="rect">
            <a:avLst/>
          </a:prstGeom>
          <a:noFill/>
        </p:spPr>
        <p:txBody>
          <a:bodyPr wrap="square" rtlCol="0">
            <a:spAutoFit/>
          </a:bodyPr>
          <a:lstStyle/>
          <a:p>
            <a:r>
              <a:rPr lang="en-US" sz="2800" dirty="0" smtClean="0"/>
              <a:t>Various options are possible here, for window widths and minimum data requirements</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Rectangle 4"/>
          <p:cNvSpPr/>
          <p:nvPr/>
        </p:nvSpPr>
        <p:spPr>
          <a:xfrm>
            <a:off x="651080" y="1735667"/>
            <a:ext cx="8492920" cy="3231654"/>
          </a:xfrm>
          <a:prstGeom prst="rect">
            <a:avLst/>
          </a:prstGeom>
        </p:spPr>
        <p:txBody>
          <a:bodyPr wrap="square">
            <a:spAutoFit/>
          </a:bodyPr>
          <a:lstStyle/>
          <a:p>
            <a:pPr>
              <a:spcAft>
                <a:spcPts val="1200"/>
              </a:spcAft>
              <a:buFont typeface="Arial"/>
              <a:buChar char="•"/>
            </a:pPr>
            <a:r>
              <a:rPr lang="en-US" sz="3600" b="1" dirty="0" smtClean="0"/>
              <a:t> </a:t>
            </a:r>
            <a:r>
              <a:rPr lang="en-US" sz="3200" b="1" dirty="0" smtClean="0"/>
              <a:t>Could be water year                		</a:t>
            </a:r>
          </a:p>
          <a:p>
            <a:pPr>
              <a:spcAft>
                <a:spcPts val="1200"/>
              </a:spcAft>
              <a:buFont typeface="Arial"/>
              <a:buChar char="•"/>
            </a:pPr>
            <a:r>
              <a:rPr lang="en-US" sz="3200" b="1" dirty="0" smtClean="0"/>
              <a:t> Could be calendar year       </a:t>
            </a:r>
          </a:p>
          <a:p>
            <a:pPr>
              <a:spcAft>
                <a:spcPts val="1200"/>
              </a:spcAft>
              <a:buFont typeface="Arial"/>
              <a:buChar char="•"/>
            </a:pPr>
            <a:r>
              <a:rPr lang="en-US" sz="3200" b="1" dirty="0" smtClean="0"/>
              <a:t> Could be April-May-June       </a:t>
            </a:r>
          </a:p>
          <a:p>
            <a:pPr>
              <a:spcAft>
                <a:spcPts val="1200"/>
              </a:spcAft>
              <a:buFont typeface="Arial"/>
              <a:buChar char="•"/>
            </a:pPr>
            <a:r>
              <a:rPr lang="en-US" sz="3200" b="1" dirty="0" smtClean="0"/>
              <a:t> Could be Dec-Jan-Feb-Mar    </a:t>
            </a:r>
          </a:p>
          <a:p>
            <a:pPr>
              <a:spcAft>
                <a:spcPts val="1200"/>
              </a:spcAft>
              <a:buFont typeface="Arial"/>
              <a:buChar char="•"/>
            </a:pPr>
            <a:r>
              <a:rPr lang="en-US" sz="3200" b="1" dirty="0" smtClean="0"/>
              <a:t> Could be only May	                 </a:t>
            </a:r>
          </a:p>
        </p:txBody>
      </p:sp>
      <p:sp>
        <p:nvSpPr>
          <p:cNvPr id="4" name="Title 3"/>
          <p:cNvSpPr>
            <a:spLocks noGrp="1"/>
          </p:cNvSpPr>
          <p:nvPr>
            <p:ph type="title"/>
          </p:nvPr>
        </p:nvSpPr>
        <p:spPr>
          <a:xfrm>
            <a:off x="457200" y="135467"/>
            <a:ext cx="8229600" cy="699029"/>
          </a:xfrm>
        </p:spPr>
        <p:txBody>
          <a:bodyPr>
            <a:normAutofit fontScale="90000"/>
          </a:bodyPr>
          <a:lstStyle/>
          <a:p>
            <a:r>
              <a:rPr lang="en-US" b="1" dirty="0" smtClean="0"/>
              <a:t>Setting up the “Period of Analysis”</a:t>
            </a:r>
            <a:endParaRPr lang="en-US" dirty="0"/>
          </a:p>
        </p:txBody>
      </p:sp>
      <p:sp>
        <p:nvSpPr>
          <p:cNvPr id="6" name="TextBox 5"/>
          <p:cNvSpPr txBox="1"/>
          <p:nvPr/>
        </p:nvSpPr>
        <p:spPr>
          <a:xfrm>
            <a:off x="457200" y="5300133"/>
            <a:ext cx="8171187" cy="1077218"/>
          </a:xfrm>
          <a:prstGeom prst="rect">
            <a:avLst/>
          </a:prstGeom>
          <a:noFill/>
        </p:spPr>
        <p:txBody>
          <a:bodyPr wrap="square" rtlCol="0">
            <a:spAutoFit/>
          </a:bodyPr>
          <a:lstStyle/>
          <a:p>
            <a:r>
              <a:rPr lang="en-US" sz="3200" b="1" dirty="0" err="1" smtClean="0"/>
              <a:t>paStart</a:t>
            </a:r>
            <a:r>
              <a:rPr lang="en-US" sz="3200" b="1" dirty="0" smtClean="0"/>
              <a:t> = calendar month that starts the Period</a:t>
            </a:r>
          </a:p>
          <a:p>
            <a:r>
              <a:rPr lang="en-US" sz="3200" b="1" dirty="0" err="1" smtClean="0"/>
              <a:t>paLong</a:t>
            </a:r>
            <a:r>
              <a:rPr lang="en-US" sz="3200" b="1" dirty="0" smtClean="0"/>
              <a:t> = length of Period, in months</a:t>
            </a:r>
            <a:endParaRPr lang="en-US" sz="32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Rectangle 4"/>
          <p:cNvSpPr/>
          <p:nvPr/>
        </p:nvSpPr>
        <p:spPr>
          <a:xfrm>
            <a:off x="651080" y="1735667"/>
            <a:ext cx="8492920" cy="3231654"/>
          </a:xfrm>
          <a:prstGeom prst="rect">
            <a:avLst/>
          </a:prstGeom>
        </p:spPr>
        <p:txBody>
          <a:bodyPr wrap="square">
            <a:spAutoFit/>
          </a:bodyPr>
          <a:lstStyle/>
          <a:p>
            <a:pPr>
              <a:spcAft>
                <a:spcPts val="1200"/>
              </a:spcAft>
              <a:buFont typeface="Arial"/>
              <a:buChar char="•"/>
            </a:pPr>
            <a:r>
              <a:rPr lang="en-US" sz="3600" b="1" dirty="0" smtClean="0"/>
              <a:t> </a:t>
            </a:r>
            <a:r>
              <a:rPr lang="en-US" sz="3200" b="1" dirty="0" smtClean="0"/>
              <a:t>Could be water year                10                   12		</a:t>
            </a:r>
          </a:p>
          <a:p>
            <a:pPr>
              <a:spcAft>
                <a:spcPts val="1200"/>
              </a:spcAft>
              <a:buFont typeface="Arial"/>
              <a:buChar char="•"/>
            </a:pPr>
            <a:r>
              <a:rPr lang="en-US" sz="3200" b="1" dirty="0" smtClean="0"/>
              <a:t> Could be calendar year             1                   12</a:t>
            </a:r>
          </a:p>
          <a:p>
            <a:pPr>
              <a:spcAft>
                <a:spcPts val="1200"/>
              </a:spcAft>
              <a:buFont typeface="Arial"/>
              <a:buChar char="•"/>
            </a:pPr>
            <a:r>
              <a:rPr lang="en-US" sz="3200" b="1" dirty="0" smtClean="0"/>
              <a:t> Could be April-May-June          4                     3</a:t>
            </a:r>
          </a:p>
          <a:p>
            <a:pPr>
              <a:spcAft>
                <a:spcPts val="1200"/>
              </a:spcAft>
              <a:buFont typeface="Arial"/>
              <a:buChar char="•"/>
            </a:pPr>
            <a:r>
              <a:rPr lang="en-US" sz="3200" b="1" dirty="0" smtClean="0"/>
              <a:t> Could be Dec-Jan-Feb-Mar     12                     4</a:t>
            </a:r>
          </a:p>
          <a:p>
            <a:pPr>
              <a:spcAft>
                <a:spcPts val="1200"/>
              </a:spcAft>
              <a:buFont typeface="Arial"/>
              <a:buChar char="•"/>
            </a:pPr>
            <a:r>
              <a:rPr lang="en-US" sz="3200" b="1" dirty="0" smtClean="0"/>
              <a:t> Could be only May	                  5                     1</a:t>
            </a:r>
          </a:p>
        </p:txBody>
      </p:sp>
      <p:sp>
        <p:nvSpPr>
          <p:cNvPr id="4" name="Title 3"/>
          <p:cNvSpPr>
            <a:spLocks noGrp="1"/>
          </p:cNvSpPr>
          <p:nvPr>
            <p:ph type="title"/>
          </p:nvPr>
        </p:nvSpPr>
        <p:spPr>
          <a:xfrm>
            <a:off x="457200" y="135467"/>
            <a:ext cx="8229600" cy="699029"/>
          </a:xfrm>
        </p:spPr>
        <p:txBody>
          <a:bodyPr>
            <a:normAutofit fontScale="90000"/>
          </a:bodyPr>
          <a:lstStyle/>
          <a:p>
            <a:r>
              <a:rPr lang="en-US" b="1" dirty="0" smtClean="0"/>
              <a:t>Setting up the “Period of Analysis”</a:t>
            </a:r>
            <a:endParaRPr lang="en-US" dirty="0"/>
          </a:p>
        </p:txBody>
      </p:sp>
      <p:sp>
        <p:nvSpPr>
          <p:cNvPr id="6" name="TextBox 5"/>
          <p:cNvSpPr txBox="1"/>
          <p:nvPr/>
        </p:nvSpPr>
        <p:spPr>
          <a:xfrm>
            <a:off x="457200" y="5300133"/>
            <a:ext cx="8171187" cy="1077218"/>
          </a:xfrm>
          <a:prstGeom prst="rect">
            <a:avLst/>
          </a:prstGeom>
          <a:noFill/>
        </p:spPr>
        <p:txBody>
          <a:bodyPr wrap="square" rtlCol="0">
            <a:spAutoFit/>
          </a:bodyPr>
          <a:lstStyle/>
          <a:p>
            <a:r>
              <a:rPr lang="en-US" sz="3200" b="1" dirty="0" err="1" smtClean="0"/>
              <a:t>paStart</a:t>
            </a:r>
            <a:r>
              <a:rPr lang="en-US" sz="3200" b="1" dirty="0" smtClean="0"/>
              <a:t> = calendar month that starts the Period</a:t>
            </a:r>
          </a:p>
          <a:p>
            <a:r>
              <a:rPr lang="en-US" sz="3200" b="1" dirty="0" err="1" smtClean="0"/>
              <a:t>paLong</a:t>
            </a:r>
            <a:r>
              <a:rPr lang="en-US" sz="3200" b="1" dirty="0" smtClean="0"/>
              <a:t> = length of Period, in months</a:t>
            </a:r>
            <a:endParaRPr lang="en-US" sz="3200" b="1" dirty="0"/>
          </a:p>
        </p:txBody>
      </p:sp>
      <p:sp>
        <p:nvSpPr>
          <p:cNvPr id="7" name="TextBox 6"/>
          <p:cNvSpPr txBox="1"/>
          <p:nvPr/>
        </p:nvSpPr>
        <p:spPr>
          <a:xfrm>
            <a:off x="5337249" y="1089336"/>
            <a:ext cx="3806751" cy="646331"/>
          </a:xfrm>
          <a:prstGeom prst="rect">
            <a:avLst/>
          </a:prstGeom>
          <a:noFill/>
        </p:spPr>
        <p:txBody>
          <a:bodyPr wrap="none" rtlCol="0">
            <a:spAutoFit/>
          </a:bodyPr>
          <a:lstStyle/>
          <a:p>
            <a:r>
              <a:rPr lang="en-US" sz="3600" b="1" dirty="0" err="1" smtClean="0"/>
              <a:t>paStart</a:t>
            </a:r>
            <a:r>
              <a:rPr lang="en-US" sz="3600" b="1" dirty="0" smtClean="0"/>
              <a:t>        </a:t>
            </a:r>
            <a:r>
              <a:rPr lang="en-US" sz="3600" b="1" dirty="0" err="1" smtClean="0"/>
              <a:t>paLong</a:t>
            </a:r>
            <a:endParaRPr lang="en-US" sz="3600" b="1"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35467"/>
            <a:ext cx="8229600" cy="699029"/>
          </a:xfrm>
        </p:spPr>
        <p:txBody>
          <a:bodyPr>
            <a:normAutofit fontScale="90000"/>
          </a:bodyPr>
          <a:lstStyle/>
          <a:p>
            <a:r>
              <a:rPr lang="en-US" b="1" dirty="0" smtClean="0"/>
              <a:t>Now what is in Daily?</a:t>
            </a:r>
            <a:endParaRPr lang="en-US" dirty="0"/>
          </a:p>
        </p:txBody>
      </p:sp>
      <p:pic>
        <p:nvPicPr>
          <p:cNvPr id="5" name="Picture 4"/>
          <p:cNvPicPr>
            <a:picLocks noChangeAspect="1"/>
          </p:cNvPicPr>
          <p:nvPr/>
        </p:nvPicPr>
        <p:blipFill>
          <a:blip r:embed="rId2"/>
          <a:stretch>
            <a:fillRect/>
          </a:stretch>
        </p:blipFill>
        <p:spPr>
          <a:xfrm>
            <a:off x="204123" y="1950720"/>
            <a:ext cx="8939877" cy="37174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35467"/>
            <a:ext cx="8229600" cy="699029"/>
          </a:xfrm>
        </p:spPr>
        <p:txBody>
          <a:bodyPr>
            <a:normAutofit fontScale="90000"/>
          </a:bodyPr>
          <a:lstStyle/>
          <a:p>
            <a:r>
              <a:rPr lang="en-US" dirty="0" smtClean="0"/>
              <a:t>Compute AnnualResults</a:t>
            </a:r>
            <a:endParaRPr lang="en-US" dirty="0"/>
          </a:p>
        </p:txBody>
      </p:sp>
      <p:sp>
        <p:nvSpPr>
          <p:cNvPr id="5" name="Rectangle 4"/>
          <p:cNvSpPr/>
          <p:nvPr/>
        </p:nvSpPr>
        <p:spPr>
          <a:xfrm>
            <a:off x="457199" y="1168400"/>
            <a:ext cx="7577667" cy="1015663"/>
          </a:xfrm>
          <a:prstGeom prst="rect">
            <a:avLst/>
          </a:prstGeom>
        </p:spPr>
        <p:txBody>
          <a:bodyPr wrap="square">
            <a:spAutoFit/>
          </a:bodyPr>
          <a:lstStyle/>
          <a:p>
            <a:pPr>
              <a:spcAft>
                <a:spcPts val="2400"/>
              </a:spcAft>
            </a:pPr>
            <a:r>
              <a:rPr lang="en-US" sz="2000" b="1" dirty="0" smtClean="0"/>
              <a:t>&gt; AnnualResults&lt;-</a:t>
            </a:r>
            <a:r>
              <a:rPr lang="en-US" sz="2000" b="1" dirty="0" err="1" smtClean="0"/>
              <a:t>setupYears(paLong</a:t>
            </a:r>
            <a:r>
              <a:rPr lang="en-US" sz="2000" b="1" dirty="0" smtClean="0"/>
              <a:t>=12,paStart=1)</a:t>
            </a:r>
          </a:p>
          <a:p>
            <a:pPr>
              <a:spcAft>
                <a:spcPts val="2400"/>
              </a:spcAft>
            </a:pPr>
            <a:r>
              <a:rPr lang="en-US" sz="2000" b="1" dirty="0" smtClean="0"/>
              <a:t>&gt; AnnualResults&lt;-</a:t>
            </a:r>
            <a:r>
              <a:rPr lang="en-US" sz="2000" b="1" dirty="0" err="1" smtClean="0"/>
              <a:t>setupYears</a:t>
            </a:r>
            <a:r>
              <a:rPr lang="en-US" sz="2000" b="1" dirty="0" smtClean="0"/>
              <a:t>()</a:t>
            </a:r>
            <a:endParaRPr lang="en-US" sz="2000" b="1"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Autofit/>
          </a:bodyPr>
          <a:lstStyle/>
          <a:p>
            <a:r>
              <a:rPr lang="en-US" b="1" dirty="0" smtClean="0"/>
              <a:t>We now have 5 data frames</a:t>
            </a:r>
            <a:endParaRPr lang="en-US" b="1" dirty="0"/>
          </a:p>
        </p:txBody>
      </p:sp>
      <p:sp>
        <p:nvSpPr>
          <p:cNvPr id="5" name="Rectangle 4"/>
          <p:cNvSpPr/>
          <p:nvPr/>
        </p:nvSpPr>
        <p:spPr>
          <a:xfrm>
            <a:off x="668013" y="1143000"/>
            <a:ext cx="7635424" cy="4401205"/>
          </a:xfrm>
          <a:prstGeom prst="rect">
            <a:avLst/>
          </a:prstGeom>
        </p:spPr>
        <p:txBody>
          <a:bodyPr wrap="none">
            <a:spAutoFit/>
          </a:bodyPr>
          <a:lstStyle/>
          <a:p>
            <a:pPr>
              <a:spcAft>
                <a:spcPts val="3000"/>
              </a:spcAft>
              <a:buFont typeface="Arial"/>
              <a:buChar char="•"/>
            </a:pPr>
            <a:r>
              <a:rPr lang="en-US" sz="3600" b="1" dirty="0" smtClean="0"/>
              <a:t>Sample (652 rows, 17 columns)</a:t>
            </a:r>
          </a:p>
          <a:p>
            <a:pPr>
              <a:spcAft>
                <a:spcPts val="3000"/>
              </a:spcAft>
              <a:buFont typeface="Arial"/>
              <a:buChar char="•"/>
            </a:pPr>
            <a:r>
              <a:rPr lang="en-US" sz="3600" b="1" dirty="0" smtClean="0"/>
              <a:t>Daily (11,718 rows, 19 columns)</a:t>
            </a:r>
          </a:p>
          <a:p>
            <a:pPr>
              <a:spcAft>
                <a:spcPts val="3000"/>
              </a:spcAft>
              <a:buFont typeface="Arial"/>
              <a:buChar char="•"/>
            </a:pPr>
            <a:r>
              <a:rPr lang="en-US" sz="3600" b="1" dirty="0" smtClean="0"/>
              <a:t>INFO (1 row, 53 columns)</a:t>
            </a:r>
          </a:p>
          <a:p>
            <a:pPr>
              <a:spcAft>
                <a:spcPts val="3000"/>
              </a:spcAft>
              <a:buFont typeface="Arial"/>
              <a:buChar char="•"/>
            </a:pPr>
            <a:r>
              <a:rPr lang="en-US" sz="3600" b="1" dirty="0" err="1" smtClean="0"/>
              <a:t>MonthlyResults</a:t>
            </a:r>
            <a:r>
              <a:rPr lang="en-US" sz="3600" b="1" dirty="0" smtClean="0"/>
              <a:t> (385 rows, 7 </a:t>
            </a:r>
            <a:r>
              <a:rPr lang="en-US" sz="3600" b="1" dirty="0" err="1" smtClean="0"/>
              <a:t>colmuns</a:t>
            </a:r>
            <a:r>
              <a:rPr lang="en-US" sz="3600" b="1" dirty="0" smtClean="0"/>
              <a:t>)</a:t>
            </a:r>
          </a:p>
          <a:p>
            <a:pPr>
              <a:spcAft>
                <a:spcPts val="3000"/>
              </a:spcAft>
              <a:buFont typeface="Arial"/>
              <a:buChar char="•"/>
            </a:pPr>
            <a:r>
              <a:rPr lang="en-US" sz="3600" b="1" dirty="0" smtClean="0"/>
              <a:t>AnnualResults (32 rows, 8 columns)</a:t>
            </a:r>
          </a:p>
        </p:txBody>
      </p:sp>
      <p:sp>
        <p:nvSpPr>
          <p:cNvPr id="4" name="Rectangle 3"/>
          <p:cNvSpPr/>
          <p:nvPr/>
        </p:nvSpPr>
        <p:spPr>
          <a:xfrm>
            <a:off x="457200" y="5994400"/>
            <a:ext cx="6290228" cy="646331"/>
          </a:xfrm>
          <a:prstGeom prst="rect">
            <a:avLst/>
          </a:prstGeom>
        </p:spPr>
        <p:txBody>
          <a:bodyPr wrap="none">
            <a:spAutoFit/>
          </a:bodyPr>
          <a:lstStyle/>
          <a:p>
            <a:r>
              <a:rPr lang="en-US" sz="3600" b="1" dirty="0" smtClean="0"/>
              <a:t>And a matrix </a:t>
            </a:r>
            <a:r>
              <a:rPr lang="en-US" sz="3600" b="1" i="1" dirty="0" smtClean="0"/>
              <a:t>surfaces</a:t>
            </a:r>
            <a:r>
              <a:rPr lang="en-US" sz="3600" b="1" dirty="0" smtClean="0"/>
              <a:t> 14*529*3</a:t>
            </a:r>
            <a:endParaRPr lang="en-US"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p:bld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35467"/>
            <a:ext cx="8229600" cy="699029"/>
          </a:xfrm>
        </p:spPr>
        <p:txBody>
          <a:bodyPr>
            <a:normAutofit fontScale="90000"/>
          </a:bodyPr>
          <a:lstStyle/>
          <a:p>
            <a:r>
              <a:rPr lang="en-US" dirty="0" smtClean="0"/>
              <a:t>&gt; plotConcHist(1980,2012)</a:t>
            </a:r>
            <a:endParaRPr lang="en-US" dirty="0"/>
          </a:p>
        </p:txBody>
      </p:sp>
      <p:pic>
        <p:nvPicPr>
          <p:cNvPr id="3" name="Picture 2"/>
          <p:cNvPicPr>
            <a:picLocks noChangeAspect="1"/>
          </p:cNvPicPr>
          <p:nvPr/>
        </p:nvPicPr>
        <mc:AlternateContent>
          <mc:Choice xmlns:ma="http://schemas.microsoft.com/office/mac/drawingml/2008/main" Requires="ma">
            <p:blipFill>
              <a:blip r:embed="rId2"/>
              <a:srcRect l="2910" t="9466" b="14550"/>
              <a:stretch>
                <a:fillRect/>
              </a:stretch>
            </p:blipFill>
          </mc:Choice>
          <mc:Fallback>
            <p:blipFill>
              <a:blip r:embed="rId3"/>
              <a:srcRect l="2910" t="9466" b="14550"/>
              <a:stretch>
                <a:fillRect/>
              </a:stretch>
            </p:blipFill>
          </mc:Fallback>
        </mc:AlternateContent>
        <p:spPr>
          <a:xfrm>
            <a:off x="1447339" y="834497"/>
            <a:ext cx="7696662" cy="60235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35467"/>
            <a:ext cx="8229600" cy="699029"/>
          </a:xfrm>
        </p:spPr>
        <p:txBody>
          <a:bodyPr>
            <a:normAutofit fontScale="90000"/>
          </a:bodyPr>
          <a:lstStyle/>
          <a:p>
            <a:r>
              <a:rPr lang="en-US" dirty="0" smtClean="0"/>
              <a:t>&gt; plotFluxHist(1980,2012,fluxUnit=8)</a:t>
            </a:r>
            <a:endParaRPr lang="en-US" dirty="0"/>
          </a:p>
        </p:txBody>
      </p:sp>
      <p:pic>
        <p:nvPicPr>
          <p:cNvPr id="5" name="Picture 4"/>
          <p:cNvPicPr>
            <a:picLocks noChangeAspect="1"/>
          </p:cNvPicPr>
          <p:nvPr/>
        </p:nvPicPr>
        <mc:AlternateContent>
          <mc:Choice xmlns:ma="http://schemas.microsoft.com/office/mac/drawingml/2008/main" Requires="ma">
            <p:blipFill>
              <a:blip r:embed="rId2"/>
              <a:srcRect l="2778" t="9466" b="15079"/>
              <a:stretch>
                <a:fillRect/>
              </a:stretch>
            </p:blipFill>
          </mc:Choice>
          <mc:Fallback>
            <p:blipFill>
              <a:blip r:embed="rId3"/>
              <a:srcRect l="2778" t="9466" b="15079"/>
              <a:stretch>
                <a:fillRect/>
              </a:stretch>
            </p:blipFill>
          </mc:Fallback>
        </mc:AlternateContent>
        <p:spPr>
          <a:xfrm>
            <a:off x="1481667" y="911222"/>
            <a:ext cx="7662333" cy="594677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97459" y="0"/>
            <a:ext cx="6551141" cy="6860157"/>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2" name="Rectangle 5"/>
          <p:cNvSpPr>
            <a:spLocks noChangeArrowheads="1"/>
          </p:cNvSpPr>
          <p:nvPr/>
        </p:nvSpPr>
        <p:spPr bwMode="auto">
          <a:xfrm>
            <a:off x="0" y="0"/>
            <a:ext cx="9144000" cy="6858000"/>
          </a:xfrm>
          <a:prstGeom prst="rect">
            <a:avLst/>
          </a:prstGeom>
          <a:solidFill>
            <a:srgbClr val="FFFFFF"/>
          </a:solidFill>
          <a:ln w="12700">
            <a:solidFill>
              <a:schemeClr val="tx1"/>
            </a:solidFill>
            <a:round/>
            <a:headEnd/>
            <a:tailEnd/>
          </a:ln>
        </p:spPr>
        <p:txBody>
          <a:bodyPr>
            <a:prstTxWarp prst="textNoShape">
              <a:avLst/>
            </a:prstTxWarp>
          </a:bodyPr>
          <a:lstStyle/>
          <a:p>
            <a:pPr eaLnBrk="0" hangingPunct="0"/>
            <a:endParaRPr lang="en-US"/>
          </a:p>
        </p:txBody>
      </p:sp>
      <p:sp>
        <p:nvSpPr>
          <p:cNvPr id="20483" name="Rectangle 4"/>
          <p:cNvSpPr>
            <a:spLocks noChangeArrowheads="1"/>
          </p:cNvSpPr>
          <p:nvPr/>
        </p:nvSpPr>
        <p:spPr bwMode="auto">
          <a:xfrm>
            <a:off x="1981200" y="6096000"/>
            <a:ext cx="6096000" cy="762000"/>
          </a:xfrm>
          <a:prstGeom prst="rect">
            <a:avLst/>
          </a:prstGeom>
          <a:solidFill>
            <a:schemeClr val="bg1"/>
          </a:solidFill>
          <a:ln w="12700">
            <a:noFill/>
            <a:round/>
            <a:headEnd/>
            <a:tailEnd/>
          </a:ln>
        </p:spPr>
        <p:txBody>
          <a:bodyPr>
            <a:prstTxWarp prst="textNoShape">
              <a:avLst/>
            </a:prstTxWarp>
          </a:bodyPr>
          <a:lstStyle/>
          <a:p>
            <a:pPr eaLnBrk="0" hangingPunct="0"/>
            <a:r>
              <a:rPr lang="en-US" sz="3200"/>
              <a:t>Data through September 2003</a:t>
            </a:r>
          </a:p>
        </p:txBody>
      </p:sp>
      <p:pic>
        <p:nvPicPr>
          <p:cNvPr id="20484" name="Content Placeholder 7" descr="Potomac nitrate 3.pdf"/>
          <p:cNvPicPr>
            <a:picLocks noGrp="1" noChangeAspect="1"/>
          </p:cNvPicPr>
          <p:nvPr>
            <p:ph idx="1"/>
          </p:nvPr>
        </p:nvPicPr>
        <p:blipFill>
          <a:blip r:embed="rId2"/>
          <a:srcRect l="-2321" r="-2321"/>
          <a:stretch>
            <a:fillRect/>
          </a:stretch>
        </p:blipFill>
        <p:spPr>
          <a:xfrm>
            <a:off x="0" y="127000"/>
            <a:ext cx="9296400" cy="5734050"/>
          </a:xfrm>
        </p:spPr>
      </p:pic>
      <p:sp>
        <p:nvSpPr>
          <p:cNvPr id="20485" name="TextBox 8"/>
          <p:cNvSpPr txBox="1">
            <a:spLocks noChangeArrowheads="1"/>
          </p:cNvSpPr>
          <p:nvPr/>
        </p:nvSpPr>
        <p:spPr bwMode="auto">
          <a:xfrm>
            <a:off x="6781800" y="838200"/>
            <a:ext cx="1828800" cy="1384300"/>
          </a:xfrm>
          <a:prstGeom prst="rect">
            <a:avLst/>
          </a:prstGeom>
          <a:noFill/>
          <a:ln w="9525">
            <a:noFill/>
            <a:miter lim="800000"/>
            <a:headEnd/>
            <a:tailEnd/>
          </a:ln>
        </p:spPr>
        <p:txBody>
          <a:bodyPr>
            <a:prstTxWarp prst="textNoShape">
              <a:avLst/>
            </a:prstTxWarp>
            <a:spAutoFit/>
          </a:bodyPr>
          <a:lstStyle/>
          <a:p>
            <a:r>
              <a:rPr lang="en-US" sz="2800" b="1">
                <a:solidFill>
                  <a:srgbClr val="FF0000"/>
                </a:solidFill>
              </a:rPr>
              <a:t>The agony of defeat</a:t>
            </a:r>
          </a:p>
        </p:txBody>
      </p:sp>
      <p:sp>
        <p:nvSpPr>
          <p:cNvPr id="20486" name="Down Arrow 9"/>
          <p:cNvSpPr>
            <a:spLocks noChangeArrowheads="1"/>
          </p:cNvSpPr>
          <p:nvPr/>
        </p:nvSpPr>
        <p:spPr bwMode="auto">
          <a:xfrm>
            <a:off x="8077200" y="1905000"/>
            <a:ext cx="484188" cy="685800"/>
          </a:xfrm>
          <a:prstGeom prst="downArrow">
            <a:avLst>
              <a:gd name="adj1" fmla="val 50000"/>
              <a:gd name="adj2" fmla="val 50046"/>
            </a:avLst>
          </a:prstGeom>
          <a:solidFill>
            <a:schemeClr val="accent1"/>
          </a:solidFill>
          <a:ln w="12700">
            <a:solidFill>
              <a:schemeClr val="tx1"/>
            </a:solidFill>
            <a:round/>
            <a:headEnd/>
            <a:tailEnd/>
          </a:ln>
        </p:spPr>
        <p:txBody>
          <a:bodyPr>
            <a:prstTxWarp prst="textNoShape">
              <a:avLst/>
            </a:prstTxWarp>
          </a:bodyPr>
          <a:lstStyle/>
          <a:p>
            <a:pPr eaLnBrk="0" hangingPunct="0"/>
            <a:endParaRPr 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Rectangle 2"/>
          <p:cNvSpPr/>
          <p:nvPr/>
        </p:nvSpPr>
        <p:spPr>
          <a:xfrm>
            <a:off x="499533" y="482600"/>
            <a:ext cx="8204200" cy="646331"/>
          </a:xfrm>
          <a:prstGeom prst="rect">
            <a:avLst/>
          </a:prstGeom>
        </p:spPr>
        <p:txBody>
          <a:bodyPr wrap="square">
            <a:spAutoFit/>
          </a:bodyPr>
          <a:lstStyle/>
          <a:p>
            <a:r>
              <a:rPr lang="en-US" b="1" dirty="0" smtClean="0">
                <a:latin typeface="Courier"/>
                <a:cs typeface="Courier"/>
              </a:rPr>
              <a:t>&gt; </a:t>
            </a:r>
            <a:r>
              <a:rPr lang="en-US" b="1" dirty="0" err="1" smtClean="0">
                <a:latin typeface="Courier"/>
                <a:cs typeface="Courier"/>
              </a:rPr>
              <a:t>tableChange(fluxUnit</a:t>
            </a:r>
            <a:r>
              <a:rPr lang="en-US" b="1" dirty="0" smtClean="0">
                <a:latin typeface="Courier"/>
                <a:cs typeface="Courier"/>
              </a:rPr>
              <a:t>=5,yearPoints=c(1980,1995,2011))</a:t>
            </a:r>
          </a:p>
          <a:p>
            <a:endParaRPr lang="en-US" dirty="0" smtClean="0">
              <a:latin typeface="Courier"/>
              <a:cs typeface="Courier"/>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90500" y="203200"/>
            <a:ext cx="8877898" cy="5537552"/>
          </a:xfrm>
          <a:prstGeom prst="rect">
            <a:avLst/>
          </a:prstGeom>
        </p:spPr>
      </p:pic>
      <p:sp>
        <p:nvSpPr>
          <p:cNvPr id="4" name="Left Arrow 3"/>
          <p:cNvSpPr/>
          <p:nvPr/>
        </p:nvSpPr>
        <p:spPr>
          <a:xfrm rot="1960969">
            <a:off x="5956301" y="3580385"/>
            <a:ext cx="978408" cy="484632"/>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Left Arrow 4"/>
          <p:cNvSpPr/>
          <p:nvPr/>
        </p:nvSpPr>
        <p:spPr>
          <a:xfrm rot="1960969">
            <a:off x="7041496" y="5498438"/>
            <a:ext cx="978408" cy="484632"/>
          </a:xfrm>
          <a:prstGeom prst="lef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Box 1"/>
          <p:cNvSpPr txBox="1"/>
          <p:nvPr/>
        </p:nvSpPr>
        <p:spPr>
          <a:xfrm>
            <a:off x="272443" y="204801"/>
            <a:ext cx="6478782" cy="523220"/>
          </a:xfrm>
          <a:prstGeom prst="rect">
            <a:avLst/>
          </a:prstGeom>
          <a:noFill/>
        </p:spPr>
        <p:txBody>
          <a:bodyPr wrap="none" rtlCol="0">
            <a:spAutoFit/>
          </a:bodyPr>
          <a:lstStyle/>
          <a:p>
            <a:r>
              <a:rPr lang="en-US" sz="2800" b="1" dirty="0" smtClean="0"/>
              <a:t>Looking at the WRTDS model - Diagnostics</a:t>
            </a:r>
            <a:endParaRPr lang="en-US" sz="2800" b="1" dirty="0"/>
          </a:p>
        </p:txBody>
      </p:sp>
      <p:sp>
        <p:nvSpPr>
          <p:cNvPr id="3" name="TextBox 2"/>
          <p:cNvSpPr txBox="1"/>
          <p:nvPr/>
        </p:nvSpPr>
        <p:spPr>
          <a:xfrm>
            <a:off x="397934" y="760853"/>
            <a:ext cx="4914852" cy="523220"/>
          </a:xfrm>
          <a:prstGeom prst="rect">
            <a:avLst/>
          </a:prstGeom>
          <a:noFill/>
        </p:spPr>
        <p:txBody>
          <a:bodyPr wrap="none" rtlCol="0">
            <a:spAutoFit/>
          </a:bodyPr>
          <a:lstStyle/>
          <a:p>
            <a:r>
              <a:rPr lang="en-US" sz="2800" b="1" dirty="0" smtClean="0"/>
              <a:t>&gt; plotFluxTimeDaily(1998,2005)</a:t>
            </a:r>
            <a:endParaRPr lang="en-US" sz="2800" b="1" dirty="0"/>
          </a:p>
        </p:txBody>
      </p:sp>
      <p:pic>
        <p:nvPicPr>
          <p:cNvPr id="4" name="Picture 3"/>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101601" y="1284073"/>
            <a:ext cx="9042400" cy="591785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23457" y="889000"/>
            <a:ext cx="9120543" cy="5969000"/>
          </a:xfrm>
          <a:prstGeom prst="rect">
            <a:avLst/>
          </a:prstGeom>
        </p:spPr>
      </p:pic>
      <p:sp>
        <p:nvSpPr>
          <p:cNvPr id="2" name="Rectangle 1"/>
          <p:cNvSpPr/>
          <p:nvPr/>
        </p:nvSpPr>
        <p:spPr>
          <a:xfrm>
            <a:off x="217871" y="135467"/>
            <a:ext cx="5374739" cy="523220"/>
          </a:xfrm>
          <a:prstGeom prst="rect">
            <a:avLst/>
          </a:prstGeom>
        </p:spPr>
        <p:txBody>
          <a:bodyPr wrap="none">
            <a:spAutoFit/>
          </a:bodyPr>
          <a:lstStyle/>
          <a:p>
            <a:r>
              <a:rPr lang="en-US" sz="2800" b="1" dirty="0" smtClean="0"/>
              <a:t>&gt; plotFluxTimeDaily(2010,2011.75)</a:t>
            </a:r>
            <a:endParaRPr lang="en-US" sz="2800" b="1"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Box 1"/>
          <p:cNvSpPr txBox="1"/>
          <p:nvPr/>
        </p:nvSpPr>
        <p:spPr>
          <a:xfrm>
            <a:off x="397933" y="262467"/>
            <a:ext cx="8525391" cy="523220"/>
          </a:xfrm>
          <a:prstGeom prst="rect">
            <a:avLst/>
          </a:prstGeom>
          <a:noFill/>
        </p:spPr>
        <p:txBody>
          <a:bodyPr wrap="none" rtlCol="0">
            <a:spAutoFit/>
          </a:bodyPr>
          <a:lstStyle/>
          <a:p>
            <a:r>
              <a:rPr lang="en-US" sz="2800" b="1" dirty="0" smtClean="0"/>
              <a:t>More Diagnostics – Looking at quality of fit and flux bias</a:t>
            </a:r>
            <a:endParaRPr lang="en-US" sz="2800" b="1" dirty="0"/>
          </a:p>
        </p:txBody>
      </p:sp>
      <p:sp>
        <p:nvSpPr>
          <p:cNvPr id="4" name="TextBox 3"/>
          <p:cNvSpPr txBox="1"/>
          <p:nvPr/>
        </p:nvSpPr>
        <p:spPr>
          <a:xfrm>
            <a:off x="397933" y="1286933"/>
            <a:ext cx="8246534" cy="707886"/>
          </a:xfrm>
          <a:prstGeom prst="rect">
            <a:avLst/>
          </a:prstGeom>
          <a:noFill/>
        </p:spPr>
        <p:txBody>
          <a:bodyPr wrap="square" rtlCol="0">
            <a:spAutoFit/>
          </a:bodyPr>
          <a:lstStyle/>
          <a:p>
            <a:r>
              <a:rPr lang="en-US" sz="2000" b="1" dirty="0" smtClean="0"/>
              <a:t>EGRET computes a flux bias statistic which is computed from the Sample data frame, using the Jack-Knife estimates of concentration.  The statistic is:</a:t>
            </a:r>
            <a:endParaRPr lang="en-US" sz="2000" b="1" dirty="0"/>
          </a:p>
        </p:txBody>
      </p:sp>
      <p:sp>
        <p:nvSpPr>
          <p:cNvPr id="6" name="TextBox 5"/>
          <p:cNvSpPr txBox="1"/>
          <p:nvPr/>
        </p:nvSpPr>
        <p:spPr>
          <a:xfrm>
            <a:off x="248115" y="2319867"/>
            <a:ext cx="8895885" cy="1661993"/>
          </a:xfrm>
          <a:prstGeom prst="rect">
            <a:avLst/>
          </a:prstGeom>
          <a:noFill/>
        </p:spPr>
        <p:txBody>
          <a:bodyPr wrap="none" rtlCol="0">
            <a:spAutoFit/>
          </a:bodyPr>
          <a:lstStyle/>
          <a:p>
            <a:r>
              <a:rPr lang="en-US" sz="2400" b="1" u="sng" dirty="0" err="1" smtClean="0"/>
              <a:t>Mean(Sampled</a:t>
            </a:r>
            <a:r>
              <a:rPr lang="en-US" sz="2400" b="1" u="sng" dirty="0" smtClean="0"/>
              <a:t> day flux </a:t>
            </a:r>
            <a:r>
              <a:rPr lang="en-US" sz="2400" b="1" u="sng" dirty="0" smtClean="0">
                <a:solidFill>
                  <a:srgbClr val="FF0000"/>
                </a:solidFill>
              </a:rPr>
              <a:t>estimates</a:t>
            </a:r>
            <a:r>
              <a:rPr lang="en-US" sz="2400" b="1" u="sng" dirty="0" smtClean="0"/>
              <a:t>) – </a:t>
            </a:r>
            <a:r>
              <a:rPr lang="en-US" sz="2400" b="1" u="sng" dirty="0" err="1" smtClean="0"/>
              <a:t>Mean(Sampled</a:t>
            </a:r>
            <a:r>
              <a:rPr lang="en-US" sz="2400" b="1" u="sng" dirty="0" smtClean="0"/>
              <a:t> day flux </a:t>
            </a:r>
            <a:r>
              <a:rPr lang="en-US" sz="2400" b="1" u="sng" dirty="0" smtClean="0">
                <a:solidFill>
                  <a:srgbClr val="FF0000"/>
                </a:solidFill>
              </a:rPr>
              <a:t>values</a:t>
            </a:r>
            <a:r>
              <a:rPr lang="en-US" sz="2400" b="1" u="sng" dirty="0" smtClean="0"/>
              <a:t>)</a:t>
            </a:r>
          </a:p>
          <a:p>
            <a:r>
              <a:rPr lang="en-US" sz="2400" b="1" dirty="0" smtClean="0"/>
              <a:t>                                   </a:t>
            </a:r>
            <a:r>
              <a:rPr lang="en-US" sz="2400" b="1" dirty="0" err="1" smtClean="0"/>
              <a:t>Mean(Sampled</a:t>
            </a:r>
            <a:r>
              <a:rPr lang="en-US" sz="2400" b="1" dirty="0" smtClean="0"/>
              <a:t> day flux </a:t>
            </a:r>
            <a:r>
              <a:rPr lang="en-US" sz="2400" b="1" dirty="0" smtClean="0">
                <a:solidFill>
                  <a:srgbClr val="FF0000"/>
                </a:solidFill>
              </a:rPr>
              <a:t>values</a:t>
            </a:r>
            <a:r>
              <a:rPr lang="en-US" sz="2400" b="1" dirty="0" smtClean="0"/>
              <a:t>)</a:t>
            </a:r>
          </a:p>
          <a:p>
            <a:endParaRPr lang="en-US" dirty="0" smtClean="0"/>
          </a:p>
          <a:p>
            <a:r>
              <a:rPr lang="en-US" dirty="0" smtClean="0"/>
              <a:t>For example a value of 0.25 would mean that the estimates are, on average, 25% too high.</a:t>
            </a:r>
          </a:p>
          <a:p>
            <a:endParaRPr lang="en-US" dirty="0"/>
          </a:p>
        </p:txBody>
      </p:sp>
      <p:sp>
        <p:nvSpPr>
          <p:cNvPr id="7" name="TextBox 6"/>
          <p:cNvSpPr txBox="1"/>
          <p:nvPr/>
        </p:nvSpPr>
        <p:spPr>
          <a:xfrm>
            <a:off x="518866" y="4341335"/>
            <a:ext cx="7797800" cy="1569660"/>
          </a:xfrm>
          <a:prstGeom prst="rect">
            <a:avLst/>
          </a:prstGeom>
          <a:noFill/>
        </p:spPr>
        <p:txBody>
          <a:bodyPr wrap="square" rtlCol="0">
            <a:spAutoFit/>
          </a:bodyPr>
          <a:lstStyle/>
          <a:p>
            <a:r>
              <a:rPr lang="en-US" sz="2400" b="1" dirty="0" smtClean="0"/>
              <a:t>Because of censoring we don’t know the Sampled day flux values exactly, but we can put bounds on them.  </a:t>
            </a:r>
          </a:p>
          <a:p>
            <a:endParaRPr lang="en-US" sz="2400" b="1" dirty="0" smtClean="0"/>
          </a:p>
          <a:p>
            <a:r>
              <a:rPr lang="en-US" sz="2400" b="1" dirty="0" smtClean="0"/>
              <a:t>It is rare that the censoring matters to this statistic.</a:t>
            </a:r>
            <a:endParaRPr 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Rectangle 2"/>
          <p:cNvSpPr/>
          <p:nvPr/>
        </p:nvSpPr>
        <p:spPr>
          <a:xfrm>
            <a:off x="0" y="514234"/>
            <a:ext cx="3510643" cy="738664"/>
          </a:xfrm>
          <a:prstGeom prst="rect">
            <a:avLst/>
          </a:prstGeom>
        </p:spPr>
        <p:txBody>
          <a:bodyPr wrap="square">
            <a:spAutoFit/>
          </a:bodyPr>
          <a:lstStyle/>
          <a:p>
            <a:r>
              <a:rPr lang="en-US" sz="2400" dirty="0" smtClean="0"/>
              <a:t>&gt; </a:t>
            </a:r>
            <a:r>
              <a:rPr lang="en-US" b="1" dirty="0" err="1" smtClean="0"/>
              <a:t>fluxBiasMulti(qUnit</a:t>
            </a:r>
            <a:r>
              <a:rPr lang="en-US" b="1" dirty="0" smtClean="0"/>
              <a:t>=1,fluxUnit=4)</a:t>
            </a:r>
            <a:endParaRPr lang="en-US" b="1" dirty="0"/>
          </a:p>
        </p:txBody>
      </p:sp>
      <p:pic>
        <p:nvPicPr>
          <p:cNvPr id="5" name="Picture 4"/>
          <p:cNvPicPr>
            <a:picLocks noChangeAspect="1"/>
          </p:cNvPicPr>
          <p:nvPr/>
        </p:nvPicPr>
        <mc:AlternateContent>
          <mc:Choice xmlns:ma="http://schemas.microsoft.com/office/mac/drawingml/2008/main" Requires="ma">
            <p:blipFill>
              <a:blip r:embed="rId2"/>
              <a:srcRect l="7540" r="8862"/>
              <a:stretch>
                <a:fillRect/>
              </a:stretch>
            </p:blipFill>
          </mc:Choice>
          <mc:Fallback>
            <p:blipFill>
              <a:blip r:embed="rId3"/>
              <a:srcRect l="7540" r="8862"/>
              <a:stretch>
                <a:fillRect/>
              </a:stretch>
            </p:blipFill>
          </mc:Fallback>
        </mc:AlternateContent>
        <p:spPr>
          <a:xfrm>
            <a:off x="3352800" y="-69449"/>
            <a:ext cx="5791200" cy="6927449"/>
          </a:xfrm>
          <a:prstGeom prst="rect">
            <a:avLst/>
          </a:prstGeom>
        </p:spPr>
      </p:pic>
      <p:sp>
        <p:nvSpPr>
          <p:cNvPr id="6" name="TextBox 5"/>
          <p:cNvSpPr txBox="1"/>
          <p:nvPr/>
        </p:nvSpPr>
        <p:spPr>
          <a:xfrm>
            <a:off x="338667" y="2108200"/>
            <a:ext cx="2734733" cy="4154983"/>
          </a:xfrm>
          <a:prstGeom prst="rect">
            <a:avLst/>
          </a:prstGeom>
          <a:noFill/>
        </p:spPr>
        <p:txBody>
          <a:bodyPr wrap="square" rtlCol="0">
            <a:spAutoFit/>
          </a:bodyPr>
          <a:lstStyle/>
          <a:p>
            <a:r>
              <a:rPr lang="en-US" sz="2400" b="1" dirty="0" smtClean="0"/>
              <a:t>For this data set flux bias statistic looks fine.</a:t>
            </a:r>
          </a:p>
          <a:p>
            <a:endParaRPr lang="en-US" sz="2400" b="1" dirty="0" smtClean="0"/>
          </a:p>
          <a:p>
            <a:r>
              <a:rPr lang="en-US" sz="2400" b="1" dirty="0" smtClean="0"/>
              <a:t>Average estimates are about 2.5% below average observed.  </a:t>
            </a:r>
          </a:p>
          <a:p>
            <a:endParaRPr lang="en-US" sz="2400" b="1" dirty="0" smtClean="0"/>
          </a:p>
          <a:p>
            <a:r>
              <a:rPr lang="en-US" sz="2400" b="1" dirty="0" smtClean="0"/>
              <a:t>This is very acceptable.</a:t>
            </a:r>
            <a:endParaRPr lang="en-US" sz="2400" b="1" dirty="0"/>
          </a:p>
        </p:txBody>
      </p:sp>
      <p:sp>
        <p:nvSpPr>
          <p:cNvPr id="7" name="Rectangle 6"/>
          <p:cNvSpPr/>
          <p:nvPr/>
        </p:nvSpPr>
        <p:spPr>
          <a:xfrm>
            <a:off x="6239933" y="2531533"/>
            <a:ext cx="2751667" cy="2116667"/>
          </a:xfrm>
          <a:prstGeom prst="rect">
            <a:avLst/>
          </a:prstGeom>
          <a:solidFill>
            <a:schemeClr val="accent1">
              <a:alpha val="27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Box 1"/>
          <p:cNvSpPr txBox="1"/>
          <p:nvPr/>
        </p:nvSpPr>
        <p:spPr>
          <a:xfrm>
            <a:off x="626533" y="372533"/>
            <a:ext cx="6703578" cy="830997"/>
          </a:xfrm>
          <a:prstGeom prst="rect">
            <a:avLst/>
          </a:prstGeom>
          <a:noFill/>
        </p:spPr>
        <p:txBody>
          <a:bodyPr wrap="none" rtlCol="0">
            <a:spAutoFit/>
          </a:bodyPr>
          <a:lstStyle/>
          <a:p>
            <a:r>
              <a:rPr lang="en-US" sz="2400" b="1" dirty="0" smtClean="0"/>
              <a:t>So, what does the model “look like”?  </a:t>
            </a:r>
            <a:br>
              <a:rPr lang="en-US" sz="2400" b="1" dirty="0" smtClean="0"/>
            </a:br>
            <a:r>
              <a:rPr lang="en-US" sz="2400" b="1" dirty="0" smtClean="0"/>
              <a:t>How has the system’s behavior changed over time?  </a:t>
            </a:r>
            <a:endParaRPr lang="en-US" sz="2400" b="1" dirty="0"/>
          </a:p>
        </p:txBody>
      </p:sp>
      <p:pic>
        <p:nvPicPr>
          <p:cNvPr id="3" name="Picture 2"/>
          <p:cNvPicPr>
            <a:picLocks noChangeAspect="1"/>
          </p:cNvPicPr>
          <p:nvPr/>
        </p:nvPicPr>
        <mc:AlternateContent>
          <mc:Choice xmlns:ma="http://schemas.microsoft.com/office/mac/drawingml/2008/main" Requires="ma">
            <p:blipFill>
              <a:blip r:embed="rId2"/>
              <a:srcRect l="2339" t="17669" r="4386" b="24349"/>
              <a:stretch>
                <a:fillRect/>
              </a:stretch>
            </p:blipFill>
          </mc:Choice>
          <mc:Fallback>
            <p:blipFill>
              <a:blip r:embed="rId3"/>
              <a:srcRect l="2339" t="17669" r="4386" b="24349"/>
              <a:stretch>
                <a:fillRect/>
              </a:stretch>
            </p:blipFill>
          </mc:Fallback>
        </mc:AlternateContent>
        <p:spPr>
          <a:xfrm>
            <a:off x="-41437" y="2582334"/>
            <a:ext cx="9185437" cy="4165600"/>
          </a:xfrm>
          <a:prstGeom prst="rect">
            <a:avLst/>
          </a:prstGeom>
        </p:spPr>
      </p:pic>
      <p:sp>
        <p:nvSpPr>
          <p:cNvPr id="4" name="Rectangle 3"/>
          <p:cNvSpPr/>
          <p:nvPr/>
        </p:nvSpPr>
        <p:spPr>
          <a:xfrm>
            <a:off x="372533" y="1710267"/>
            <a:ext cx="7924799" cy="400110"/>
          </a:xfrm>
          <a:prstGeom prst="rect">
            <a:avLst/>
          </a:prstGeom>
        </p:spPr>
        <p:txBody>
          <a:bodyPr wrap="square">
            <a:spAutoFit/>
          </a:bodyPr>
          <a:lstStyle/>
          <a:p>
            <a:r>
              <a:rPr lang="en-US" sz="2000" b="1" dirty="0" smtClean="0"/>
              <a:t>&gt; plotContours(1980,2012,5,1000,qUnit=1,contourLevels=seq(0,2.5,0.25))</a:t>
            </a:r>
            <a:endParaRPr lang="en-US" sz="2000" b="1" dirty="0"/>
          </a:p>
        </p:txBody>
      </p:sp>
      <p:sp>
        <p:nvSpPr>
          <p:cNvPr id="5" name="Rectangle 4"/>
          <p:cNvSpPr/>
          <p:nvPr/>
        </p:nvSpPr>
        <p:spPr>
          <a:xfrm>
            <a:off x="2032000" y="3403600"/>
            <a:ext cx="203200" cy="2785533"/>
          </a:xfrm>
          <a:prstGeom prst="rect">
            <a:avLst/>
          </a:prstGeom>
          <a:noFill/>
          <a:ln w="38100" cap="flat" cmpd="sng" algn="ctr">
            <a:solidFill>
              <a:schemeClr val="tx1"/>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7493000" y="3403600"/>
            <a:ext cx="203200" cy="2785533"/>
          </a:xfrm>
          <a:prstGeom prst="rect">
            <a:avLst/>
          </a:prstGeom>
          <a:noFill/>
          <a:ln w="38100" cap="flat" cmpd="sng" algn="ctr">
            <a:solidFill>
              <a:schemeClr val="tx1"/>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1" accel="50000" decel="5000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ppt_x"/>
                                          </p:val>
                                        </p:tav>
                                        <p:tav tm="100000">
                                          <p:val>
                                            <p:strVal val="#ppt_x"/>
                                          </p:val>
                                        </p:tav>
                                      </p:tavLst>
                                    </p:anim>
                                    <p:anim calcmode="lin" valueType="num">
                                      <p:cBhvr additive="base">
                                        <p:cTn id="16" dur="1000" fill="hold"/>
                                        <p:tgtEl>
                                          <p:spTgt spid="5"/>
                                        </p:tgtEl>
                                        <p:attrNameLst>
                                          <p:attrName>ppt_y</p:attrName>
                                        </p:attrNameLst>
                                      </p:cBhvr>
                                      <p:tavLst>
                                        <p:tav tm="0">
                                          <p:val>
                                            <p:strVal val="0-#ppt_h/2"/>
                                          </p:val>
                                        </p:tav>
                                        <p:tav tm="100000">
                                          <p:val>
                                            <p:strVal val="#ppt_y"/>
                                          </p:val>
                                        </p:tav>
                                      </p:tavLst>
                                    </p:anim>
                                  </p:childTnLst>
                                </p:cTn>
                              </p:par>
                              <p:par>
                                <p:cTn id="17" presetID="2" presetClass="entr" presetSubtype="1" accel="50000" decel="5000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ppt_x"/>
                                          </p:val>
                                        </p:tav>
                                        <p:tav tm="100000">
                                          <p:val>
                                            <p:strVal val="#ppt_x"/>
                                          </p:val>
                                        </p:tav>
                                      </p:tavLst>
                                    </p:anim>
                                    <p:anim calcmode="lin" valueType="num">
                                      <p:cBhvr additive="base">
                                        <p:cTn id="20"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mc:AlternateContent>
          <mc:Choice xmlns:ma="http://schemas.microsoft.com/office/mac/drawingml/2008/main" Requires="ma">
            <p:blipFill>
              <a:blip r:embed="rId2"/>
              <a:srcRect l="2437" t="17936" r="4191" b="23814"/>
              <a:stretch>
                <a:fillRect/>
              </a:stretch>
            </p:blipFill>
          </mc:Choice>
          <mc:Fallback>
            <p:blipFill>
              <a:blip r:embed="rId3"/>
              <a:srcRect l="2437" t="17936" r="4191" b="23814"/>
              <a:stretch>
                <a:fillRect/>
              </a:stretch>
            </p:blipFill>
          </mc:Fallback>
        </mc:AlternateContent>
        <p:spPr>
          <a:xfrm>
            <a:off x="0" y="647932"/>
            <a:ext cx="9144000" cy="4161571"/>
          </a:xfrm>
          <a:prstGeom prst="rect">
            <a:avLst/>
          </a:prstGeom>
        </p:spPr>
      </p:pic>
      <p:sp>
        <p:nvSpPr>
          <p:cNvPr id="3" name="Rectangle 2"/>
          <p:cNvSpPr/>
          <p:nvPr/>
        </p:nvSpPr>
        <p:spPr>
          <a:xfrm>
            <a:off x="135467" y="186267"/>
            <a:ext cx="7780866" cy="461665"/>
          </a:xfrm>
          <a:prstGeom prst="rect">
            <a:avLst/>
          </a:prstGeom>
        </p:spPr>
        <p:txBody>
          <a:bodyPr wrap="square">
            <a:spAutoFit/>
          </a:bodyPr>
          <a:lstStyle/>
          <a:p>
            <a:r>
              <a:rPr lang="en-US" sz="2400" b="1" dirty="0" smtClean="0"/>
              <a:t>&gt; plotDiffContours(1985,2011,5,1000,qUnit=1,maxDiff=1.0)</a:t>
            </a:r>
            <a:endParaRPr lang="en-US" sz="2400" b="1" dirty="0"/>
          </a:p>
        </p:txBody>
      </p:sp>
      <p:sp>
        <p:nvSpPr>
          <p:cNvPr id="4" name="TextBox 3"/>
          <p:cNvSpPr txBox="1"/>
          <p:nvPr/>
        </p:nvSpPr>
        <p:spPr>
          <a:xfrm>
            <a:off x="360620" y="4707467"/>
            <a:ext cx="8783380" cy="1908215"/>
          </a:xfrm>
          <a:prstGeom prst="rect">
            <a:avLst/>
          </a:prstGeom>
          <a:noFill/>
        </p:spPr>
        <p:txBody>
          <a:bodyPr wrap="square" rtlCol="0">
            <a:spAutoFit/>
          </a:bodyPr>
          <a:lstStyle/>
          <a:p>
            <a:pPr>
              <a:spcAft>
                <a:spcPts val="1800"/>
              </a:spcAft>
            </a:pPr>
            <a:r>
              <a:rPr lang="en-US" sz="2000" b="1" dirty="0" smtClean="0"/>
              <a:t>Increases at almost all seasons and flows,  greatest increases are at lower flows in the months June through January</a:t>
            </a:r>
            <a:endParaRPr lang="en-US" sz="2000" dirty="0" smtClean="0"/>
          </a:p>
          <a:p>
            <a:pPr>
              <a:spcAft>
                <a:spcPts val="1800"/>
              </a:spcAft>
            </a:pPr>
            <a:r>
              <a:rPr lang="en-US" sz="2000" b="1" dirty="0" smtClean="0"/>
              <a:t>Very small improvement at very high flows in January through April</a:t>
            </a:r>
          </a:p>
          <a:p>
            <a:pPr>
              <a:spcAft>
                <a:spcPts val="1800"/>
              </a:spcAft>
            </a:pPr>
            <a:r>
              <a:rPr lang="en-US" sz="2400" b="1" dirty="0" smtClean="0">
                <a:solidFill>
                  <a:srgbClr val="FF0000"/>
                </a:solidFill>
              </a:rPr>
              <a:t>Now, can we look at </a:t>
            </a:r>
            <a:r>
              <a:rPr lang="en-US" sz="2800" b="1" i="1" dirty="0" smtClean="0">
                <a:solidFill>
                  <a:srgbClr val="FF0000"/>
                </a:solidFill>
              </a:rPr>
              <a:t>the data </a:t>
            </a:r>
            <a:r>
              <a:rPr lang="en-US" sz="2400" b="1" dirty="0" smtClean="0">
                <a:solidFill>
                  <a:srgbClr val="FF0000"/>
                </a:solidFill>
              </a:rPr>
              <a:t>without all the “statistical tricks?”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6"/>
          <p:cNvSpPr/>
          <p:nvPr/>
        </p:nvSpPr>
        <p:spPr>
          <a:xfrm>
            <a:off x="524934" y="69222"/>
            <a:ext cx="8365066" cy="369332"/>
          </a:xfrm>
          <a:prstGeom prst="rect">
            <a:avLst/>
          </a:prstGeom>
        </p:spPr>
        <p:txBody>
          <a:bodyPr wrap="square">
            <a:spAutoFit/>
          </a:bodyPr>
          <a:lstStyle/>
          <a:p>
            <a:r>
              <a:rPr lang="en-US" dirty="0" smtClean="0"/>
              <a:t>&gt; </a:t>
            </a:r>
            <a:r>
              <a:rPr lang="en-US" dirty="0" err="1" smtClean="0"/>
              <a:t>plotConcTime(qUnit</a:t>
            </a:r>
            <a:r>
              <a:rPr lang="en-US" dirty="0" smtClean="0"/>
              <a:t>=1,qUpper=50,paLong=8,paStart=6,concMax=2.5)</a:t>
            </a:r>
            <a:endParaRPr lang="en-US" dirty="0"/>
          </a:p>
        </p:txBody>
      </p:sp>
      <p:pic>
        <p:nvPicPr>
          <p:cNvPr id="8" name="Picture 7"/>
          <p:cNvPicPr>
            <a:picLocks noChangeAspect="1"/>
          </p:cNvPicPr>
          <p:nvPr/>
        </p:nvPicPr>
        <mc:AlternateContent>
          <mc:Choice xmlns:ma="http://schemas.microsoft.com/office/mac/drawingml/2008/main" Requires="ma">
            <p:blipFill>
              <a:blip r:embed="rId2"/>
              <a:srcRect b="12033"/>
              <a:stretch>
                <a:fillRect/>
              </a:stretch>
            </p:blipFill>
          </mc:Choice>
          <mc:Fallback>
            <p:blipFill>
              <a:blip r:embed="rId3"/>
              <a:srcRect b="12033"/>
              <a:stretch>
                <a:fillRect/>
              </a:stretch>
            </p:blipFill>
          </mc:Fallback>
        </mc:AlternateContent>
        <p:spPr>
          <a:xfrm>
            <a:off x="626533" y="438554"/>
            <a:ext cx="7289800" cy="2787245"/>
          </a:xfrm>
          <a:prstGeom prst="rect">
            <a:avLst/>
          </a:prstGeom>
        </p:spPr>
      </p:pic>
      <p:pic>
        <p:nvPicPr>
          <p:cNvPr id="9" name="Picture 8"/>
          <p:cNvPicPr>
            <a:picLocks noChangeAspect="1"/>
          </p:cNvPicPr>
          <p:nvPr/>
        </p:nvPicPr>
        <mc:AlternateContent>
          <mc:Choice xmlns:ma="http://schemas.microsoft.com/office/mac/drawingml/2008/main" Requires="ma">
            <p:blipFill>
              <a:blip r:embed="rId4"/>
              <a:srcRect b="12821"/>
              <a:stretch>
                <a:fillRect/>
              </a:stretch>
            </p:blipFill>
          </mc:Choice>
          <mc:Fallback>
            <p:blipFill>
              <a:blip r:embed="rId5"/>
              <a:srcRect b="12821"/>
              <a:stretch>
                <a:fillRect/>
              </a:stretch>
            </p:blipFill>
          </mc:Fallback>
        </mc:AlternateContent>
        <p:spPr>
          <a:xfrm>
            <a:off x="702728" y="4118162"/>
            <a:ext cx="7230533" cy="2739837"/>
          </a:xfrm>
          <a:prstGeom prst="rect">
            <a:avLst/>
          </a:prstGeom>
        </p:spPr>
      </p:pic>
      <p:sp>
        <p:nvSpPr>
          <p:cNvPr id="10" name="Rectangle 9"/>
          <p:cNvSpPr/>
          <p:nvPr/>
        </p:nvSpPr>
        <p:spPr>
          <a:xfrm>
            <a:off x="508006" y="3361267"/>
            <a:ext cx="7408327" cy="646331"/>
          </a:xfrm>
          <a:prstGeom prst="rect">
            <a:avLst/>
          </a:prstGeom>
        </p:spPr>
        <p:txBody>
          <a:bodyPr wrap="square">
            <a:spAutoFit/>
          </a:bodyPr>
          <a:lstStyle/>
          <a:p>
            <a:r>
              <a:rPr lang="en-US" dirty="0" smtClean="0"/>
              <a:t>&gt; </a:t>
            </a:r>
            <a:r>
              <a:rPr lang="en-US" dirty="0" err="1" smtClean="0"/>
              <a:t>plotConcTime(qUnit</a:t>
            </a:r>
            <a:r>
              <a:rPr lang="en-US" dirty="0" smtClean="0"/>
              <a:t>=1,qLower=200,paLong=5,paStart=12,concMax=2.5)</a:t>
            </a:r>
          </a:p>
          <a:p>
            <a:r>
              <a:rPr lang="en-US" dirty="0" smtClean="0"/>
              <a:t> </a:t>
            </a:r>
            <a:endParaRPr lang="en-US" dirty="0"/>
          </a:p>
        </p:txBody>
      </p:sp>
      <p:sp>
        <p:nvSpPr>
          <p:cNvPr id="6" name="Oval 5"/>
          <p:cNvSpPr/>
          <p:nvPr/>
        </p:nvSpPr>
        <p:spPr>
          <a:xfrm>
            <a:off x="0" y="6695440"/>
            <a:ext cx="142240" cy="162560"/>
          </a:xfrm>
          <a:prstGeom prst="ellipse">
            <a:avLst/>
          </a:prstGeom>
          <a:solidFill>
            <a:schemeClr val="accent2">
              <a:alpha val="5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accel="50000" decel="50000" fill="hold" grpId="1"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1"/>
    </p:bld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1672695"/>
          </a:xfrm>
        </p:spPr>
        <p:txBody>
          <a:bodyPr>
            <a:normAutofit fontScale="90000"/>
          </a:bodyPr>
          <a:lstStyle/>
          <a:p>
            <a:r>
              <a:rPr lang="en-US" dirty="0" smtClean="0"/>
              <a:t>Look at a different data set:</a:t>
            </a:r>
            <a:br>
              <a:rPr lang="en-US" dirty="0" smtClean="0"/>
            </a:br>
            <a:r>
              <a:rPr lang="en-US" dirty="0" smtClean="0"/>
              <a:t> Total Phosphorous</a:t>
            </a:r>
            <a:br>
              <a:rPr lang="en-US" dirty="0" smtClean="0"/>
            </a:br>
            <a:r>
              <a:rPr lang="en-US" dirty="0" smtClean="0"/>
              <a:t>Susquehanna River at Conowingo, MD</a:t>
            </a:r>
            <a:endParaRPr lang="en-US" dirty="0"/>
          </a:p>
        </p:txBody>
      </p:sp>
      <p:sp>
        <p:nvSpPr>
          <p:cNvPr id="4" name="Content Placeholder 3"/>
          <p:cNvSpPr>
            <a:spLocks noGrp="1"/>
          </p:cNvSpPr>
          <p:nvPr>
            <p:ph idx="1"/>
          </p:nvPr>
        </p:nvSpPr>
        <p:spPr>
          <a:xfrm>
            <a:off x="457200" y="2709334"/>
            <a:ext cx="8229600" cy="2108200"/>
          </a:xfrm>
        </p:spPr>
        <p:txBody>
          <a:bodyPr/>
          <a:lstStyle/>
          <a:p>
            <a:r>
              <a:rPr lang="en-US" dirty="0" smtClean="0"/>
              <a:t>Single largest river input to Chesapeake Bay</a:t>
            </a:r>
          </a:p>
          <a:p>
            <a:r>
              <a:rPr lang="en-US" dirty="0" smtClean="0"/>
              <a:t>Sampling at Conowingo Dam, reservoir capacity getting nearly full of sediment</a:t>
            </a:r>
          </a:p>
          <a:p>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506" name="Rectangle 5"/>
          <p:cNvSpPr>
            <a:spLocks noChangeArrowheads="1"/>
          </p:cNvSpPr>
          <p:nvPr/>
        </p:nvSpPr>
        <p:spPr bwMode="auto">
          <a:xfrm>
            <a:off x="0" y="0"/>
            <a:ext cx="9144000" cy="6858000"/>
          </a:xfrm>
          <a:prstGeom prst="rect">
            <a:avLst/>
          </a:prstGeom>
          <a:solidFill>
            <a:srgbClr val="FFFFFF"/>
          </a:solidFill>
          <a:ln w="12700">
            <a:solidFill>
              <a:schemeClr val="tx1"/>
            </a:solidFill>
            <a:round/>
            <a:headEnd/>
            <a:tailEnd/>
          </a:ln>
        </p:spPr>
        <p:txBody>
          <a:bodyPr>
            <a:prstTxWarp prst="textNoShape">
              <a:avLst/>
            </a:prstTxWarp>
          </a:bodyPr>
          <a:lstStyle/>
          <a:p>
            <a:pPr eaLnBrk="0" hangingPunct="0"/>
            <a:endParaRPr lang="en-US"/>
          </a:p>
        </p:txBody>
      </p:sp>
      <p:pic>
        <p:nvPicPr>
          <p:cNvPr id="21507" name="Content Placeholder 7" descr="Potomac nitrate 4.pdf"/>
          <p:cNvPicPr>
            <a:picLocks noGrp="1" noChangeAspect="1"/>
          </p:cNvPicPr>
          <p:nvPr>
            <p:ph idx="1"/>
          </p:nvPr>
        </p:nvPicPr>
        <p:blipFill>
          <a:blip r:embed="rId2"/>
          <a:srcRect l="-2321" r="-383"/>
          <a:stretch>
            <a:fillRect/>
          </a:stretch>
        </p:blipFill>
        <p:spPr>
          <a:xfrm>
            <a:off x="-188913" y="152400"/>
            <a:ext cx="9332913" cy="5865813"/>
          </a:xfr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6"/>
          <p:cNvSpPr/>
          <p:nvPr/>
        </p:nvSpPr>
        <p:spPr>
          <a:xfrm>
            <a:off x="191148" y="152400"/>
            <a:ext cx="5366674" cy="461665"/>
          </a:xfrm>
          <a:prstGeom prst="rect">
            <a:avLst/>
          </a:prstGeom>
        </p:spPr>
        <p:txBody>
          <a:bodyPr wrap="none">
            <a:spAutoFit/>
          </a:bodyPr>
          <a:lstStyle/>
          <a:p>
            <a:r>
              <a:rPr lang="en-US" sz="2400" dirty="0" smtClean="0"/>
              <a:t>&gt; </a:t>
            </a:r>
            <a:r>
              <a:rPr lang="en-US" sz="2400" dirty="0" err="1" smtClean="0"/>
              <a:t>plotLogConcQ(concMin</a:t>
            </a:r>
            <a:r>
              <a:rPr lang="en-US" sz="2400" dirty="0" smtClean="0"/>
              <a:t>=0.005,qUnit=3)</a:t>
            </a:r>
            <a:endParaRPr lang="en-US" sz="2400" dirty="0"/>
          </a:p>
        </p:txBody>
      </p:sp>
      <p:pic>
        <p:nvPicPr>
          <p:cNvPr id="8" name="Picture 7"/>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487503" y="614065"/>
            <a:ext cx="8656498" cy="64217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6"/>
          <p:cNvSpPr/>
          <p:nvPr/>
        </p:nvSpPr>
        <p:spPr>
          <a:xfrm>
            <a:off x="191148" y="152400"/>
            <a:ext cx="2329785" cy="461665"/>
          </a:xfrm>
          <a:prstGeom prst="rect">
            <a:avLst/>
          </a:prstGeom>
        </p:spPr>
        <p:txBody>
          <a:bodyPr wrap="none">
            <a:spAutoFit/>
          </a:bodyPr>
          <a:lstStyle/>
          <a:p>
            <a:r>
              <a:rPr lang="en-US" sz="2400" dirty="0" smtClean="0"/>
              <a:t>&gt; </a:t>
            </a:r>
            <a:r>
              <a:rPr lang="en-US" sz="2400" dirty="0" err="1" smtClean="0"/>
              <a:t>plotConcTime</a:t>
            </a:r>
            <a:r>
              <a:rPr lang="en-US" sz="2400" dirty="0" smtClean="0"/>
              <a:t>()</a:t>
            </a:r>
            <a:endParaRPr lang="en-US" sz="2400" dirty="0"/>
          </a:p>
        </p:txBody>
      </p:sp>
      <p:pic>
        <p:nvPicPr>
          <p:cNvPr id="4" name="Picture 3"/>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584200" y="812800"/>
            <a:ext cx="8559800" cy="635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6"/>
          <p:cNvSpPr/>
          <p:nvPr/>
        </p:nvSpPr>
        <p:spPr>
          <a:xfrm>
            <a:off x="191148" y="152400"/>
            <a:ext cx="6704179" cy="461665"/>
          </a:xfrm>
          <a:prstGeom prst="rect">
            <a:avLst/>
          </a:prstGeom>
        </p:spPr>
        <p:txBody>
          <a:bodyPr wrap="none">
            <a:spAutoFit/>
          </a:bodyPr>
          <a:lstStyle/>
          <a:p>
            <a:r>
              <a:rPr lang="en-US" sz="2400" dirty="0" smtClean="0"/>
              <a:t>&gt; </a:t>
            </a:r>
            <a:r>
              <a:rPr lang="en-US" sz="2400" dirty="0" err="1" smtClean="0"/>
              <a:t>plotConcTime(concMax</a:t>
            </a:r>
            <a:r>
              <a:rPr lang="en-US" sz="2400" dirty="0" smtClean="0"/>
              <a:t>=2.5,qLower=300,qUnit=3)</a:t>
            </a:r>
            <a:endParaRPr lang="en-US" sz="2400" dirty="0"/>
          </a:p>
        </p:txBody>
      </p:sp>
      <p:pic>
        <p:nvPicPr>
          <p:cNvPr id="8" name="Picture 7"/>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715433" y="753533"/>
            <a:ext cx="8559800" cy="6350000"/>
          </a:xfrm>
          <a:prstGeom prst="rect">
            <a:avLst/>
          </a:prstGeom>
        </p:spPr>
      </p:pic>
      <p:sp>
        <p:nvSpPr>
          <p:cNvPr id="9" name="TextBox 8"/>
          <p:cNvSpPr txBox="1"/>
          <p:nvPr/>
        </p:nvSpPr>
        <p:spPr>
          <a:xfrm>
            <a:off x="1837267" y="1921933"/>
            <a:ext cx="4266913" cy="830997"/>
          </a:xfrm>
          <a:prstGeom prst="rect">
            <a:avLst/>
          </a:prstGeom>
          <a:noFill/>
        </p:spPr>
        <p:txBody>
          <a:bodyPr wrap="none" rtlCol="0">
            <a:spAutoFit/>
          </a:bodyPr>
          <a:lstStyle/>
          <a:p>
            <a:r>
              <a:rPr lang="en-US" sz="2400" b="1" dirty="0" smtClean="0">
                <a:solidFill>
                  <a:srgbClr val="FF0000"/>
                </a:solidFill>
              </a:rPr>
              <a:t>Before 2000 all were &lt;0.4 mg/L</a:t>
            </a:r>
          </a:p>
          <a:p>
            <a:r>
              <a:rPr lang="en-US" sz="2400" b="1" dirty="0" smtClean="0">
                <a:solidFill>
                  <a:srgbClr val="FF0000"/>
                </a:solidFill>
              </a:rPr>
              <a:t>After 2000  44% were &lt;0.4 mg/L</a:t>
            </a:r>
            <a:endParaRPr lang="en-US" sz="24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6"/>
          <p:cNvSpPr/>
          <p:nvPr/>
        </p:nvSpPr>
        <p:spPr>
          <a:xfrm>
            <a:off x="191148" y="152400"/>
            <a:ext cx="8189261" cy="461665"/>
          </a:xfrm>
          <a:prstGeom prst="rect">
            <a:avLst/>
          </a:prstGeom>
        </p:spPr>
        <p:txBody>
          <a:bodyPr wrap="none">
            <a:spAutoFit/>
          </a:bodyPr>
          <a:lstStyle/>
          <a:p>
            <a:r>
              <a:rPr lang="en-US" sz="2400" dirty="0" smtClean="0"/>
              <a:t>&gt; </a:t>
            </a:r>
            <a:r>
              <a:rPr lang="en-US" sz="2400" dirty="0" err="1" smtClean="0"/>
              <a:t>plotConcTime(concMax</a:t>
            </a:r>
            <a:r>
              <a:rPr lang="en-US" sz="2400" dirty="0" smtClean="0"/>
              <a:t>=0.5,qLower=50,qUpper=150,qUnit=3)</a:t>
            </a:r>
            <a:endParaRPr lang="en-US" sz="2400" dirty="0"/>
          </a:p>
        </p:txBody>
      </p:sp>
      <p:pic>
        <p:nvPicPr>
          <p:cNvPr id="4" name="Picture 3"/>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241808" y="614065"/>
            <a:ext cx="8902192" cy="6604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690034" y="643466"/>
            <a:ext cx="8559800" cy="6350000"/>
          </a:xfrm>
          <a:prstGeom prst="rect">
            <a:avLst/>
          </a:prstGeom>
        </p:spPr>
      </p:pic>
      <p:sp>
        <p:nvSpPr>
          <p:cNvPr id="3" name="Rectangle 2"/>
          <p:cNvSpPr/>
          <p:nvPr/>
        </p:nvSpPr>
        <p:spPr>
          <a:xfrm>
            <a:off x="0" y="43301"/>
            <a:ext cx="9017000" cy="707886"/>
          </a:xfrm>
          <a:prstGeom prst="rect">
            <a:avLst/>
          </a:prstGeom>
        </p:spPr>
        <p:txBody>
          <a:bodyPr wrap="square">
            <a:spAutoFit/>
          </a:bodyPr>
          <a:lstStyle/>
          <a:p>
            <a:r>
              <a:rPr lang="en-US" sz="2000" dirty="0" smtClean="0"/>
              <a:t>&gt; plotConcQSmooth("1983-09-01","1995-09-01","2010-09-01",qLow=3,qHigh=350,</a:t>
            </a:r>
            <a:br>
              <a:rPr lang="en-US" sz="2000" dirty="0" smtClean="0"/>
            </a:br>
            <a:r>
              <a:rPr lang="en-US" sz="2000" dirty="0" err="1" smtClean="0"/>
              <a:t>qUnit</a:t>
            </a:r>
            <a:r>
              <a:rPr lang="en-US" sz="2000" dirty="0" smtClean="0"/>
              <a:t>=3,legendLeft=5,legendTop=0.5)</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p:cNvPicPr>
            <a:picLocks noChangeAspect="1"/>
          </p:cNvPicPr>
          <p:nvPr/>
        </p:nvPicPr>
        <mc:AlternateContent>
          <mc:Choice xmlns:ma="http://schemas.microsoft.com/office/mac/drawingml/2008/main" Requires="ma">
            <p:blipFill>
              <a:blip r:embed="rId2"/>
              <a:srcRect l="2106" t="10132"/>
              <a:stretch>
                <a:fillRect/>
              </a:stretch>
            </p:blipFill>
          </mc:Choice>
          <mc:Fallback>
            <p:blipFill>
              <a:blip r:embed="rId3"/>
              <a:srcRect l="2106" t="10132"/>
              <a:stretch>
                <a:fillRect/>
              </a:stretch>
            </p:blipFill>
          </mc:Fallback>
        </mc:AlternateContent>
        <p:spPr>
          <a:xfrm>
            <a:off x="1" y="1145379"/>
            <a:ext cx="9144000" cy="6531771"/>
          </a:xfrm>
          <a:prstGeom prst="rect">
            <a:avLst/>
          </a:prstGeom>
        </p:spPr>
      </p:pic>
      <p:sp>
        <p:nvSpPr>
          <p:cNvPr id="4" name="Rectangle 3"/>
          <p:cNvSpPr/>
          <p:nvPr/>
        </p:nvSpPr>
        <p:spPr>
          <a:xfrm>
            <a:off x="291362" y="270933"/>
            <a:ext cx="3458699" cy="461665"/>
          </a:xfrm>
          <a:prstGeom prst="rect">
            <a:avLst/>
          </a:prstGeom>
        </p:spPr>
        <p:txBody>
          <a:bodyPr wrap="none">
            <a:spAutoFit/>
          </a:bodyPr>
          <a:lstStyle/>
          <a:p>
            <a:r>
              <a:rPr lang="en-US" sz="2400" b="1" dirty="0" smtClean="0"/>
              <a:t>&gt; plotFluxHist(1975,2012)</a:t>
            </a:r>
            <a:endParaRPr 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mc:AlternateContent>
          <mc:Choice xmlns:ma="http://schemas.microsoft.com/office/mac/drawingml/2008/main" Requires="ma">
            <p:blipFill>
              <a:blip r:embed="rId2"/>
              <a:srcRect l="2542" t="16733" r="2748" b="23861"/>
              <a:stretch>
                <a:fillRect/>
              </a:stretch>
            </p:blipFill>
          </mc:Choice>
          <mc:Fallback>
            <p:blipFill>
              <a:blip r:embed="rId3"/>
              <a:srcRect l="2542" t="16733" r="2748" b="23861"/>
              <a:stretch>
                <a:fillRect/>
              </a:stretch>
            </p:blipFill>
          </mc:Fallback>
        </mc:AlternateContent>
        <p:spPr>
          <a:xfrm>
            <a:off x="54037" y="2421467"/>
            <a:ext cx="9089964" cy="4436533"/>
          </a:xfrm>
          <a:prstGeom prst="rect">
            <a:avLst/>
          </a:prstGeom>
        </p:spPr>
      </p:pic>
      <p:sp>
        <p:nvSpPr>
          <p:cNvPr id="3" name="Rectangle 2"/>
          <p:cNvSpPr/>
          <p:nvPr/>
        </p:nvSpPr>
        <p:spPr>
          <a:xfrm>
            <a:off x="499532" y="668867"/>
            <a:ext cx="8644467" cy="400110"/>
          </a:xfrm>
          <a:prstGeom prst="rect">
            <a:avLst/>
          </a:prstGeom>
        </p:spPr>
        <p:txBody>
          <a:bodyPr wrap="square">
            <a:spAutoFit/>
          </a:bodyPr>
          <a:lstStyle/>
          <a:p>
            <a:r>
              <a:rPr lang="en-US" sz="2000" b="1" dirty="0" smtClean="0"/>
              <a:t>&gt; plotContours(1980,2012,2,200,qUnit=3,contourLevels=seq(0,0.3,0.02))</a:t>
            </a:r>
            <a:endParaRPr lang="en-US" sz="2000" b="1" dirty="0"/>
          </a:p>
        </p:txBody>
      </p:sp>
      <p:sp>
        <p:nvSpPr>
          <p:cNvPr id="4" name="Rectangle 3"/>
          <p:cNvSpPr/>
          <p:nvPr/>
        </p:nvSpPr>
        <p:spPr>
          <a:xfrm>
            <a:off x="1498600" y="3310468"/>
            <a:ext cx="203200" cy="2946400"/>
          </a:xfrm>
          <a:prstGeom prst="rect">
            <a:avLst/>
          </a:prstGeom>
          <a:noFill/>
          <a:ln w="38100" cap="flat" cmpd="sng" algn="ctr">
            <a:solidFill>
              <a:schemeClr val="tx1"/>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7264400" y="3310468"/>
            <a:ext cx="203200" cy="2946400"/>
          </a:xfrm>
          <a:prstGeom prst="rect">
            <a:avLst/>
          </a:prstGeom>
          <a:noFill/>
          <a:ln w="38100" cap="flat" cmpd="sng" algn="ctr">
            <a:solidFill>
              <a:schemeClr val="tx1"/>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1" accel="50000" decel="5000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ppt_x"/>
                                          </p:val>
                                        </p:tav>
                                        <p:tav tm="100000">
                                          <p:val>
                                            <p:strVal val="#ppt_x"/>
                                          </p:val>
                                        </p:tav>
                                      </p:tavLst>
                                    </p:anim>
                                    <p:anim calcmode="lin" valueType="num">
                                      <p:cBhvr additive="base">
                                        <p:cTn id="12" dur="1000" fill="hold"/>
                                        <p:tgtEl>
                                          <p:spTgt spid="4"/>
                                        </p:tgtEl>
                                        <p:attrNameLst>
                                          <p:attrName>ppt_y</p:attrName>
                                        </p:attrNameLst>
                                      </p:cBhvr>
                                      <p:tavLst>
                                        <p:tav tm="0">
                                          <p:val>
                                            <p:strVal val="0-#ppt_h/2"/>
                                          </p:val>
                                        </p:tav>
                                        <p:tav tm="100000">
                                          <p:val>
                                            <p:strVal val="#ppt_y"/>
                                          </p:val>
                                        </p:tav>
                                      </p:tavLst>
                                    </p:anim>
                                  </p:childTnLst>
                                </p:cTn>
                              </p:par>
                              <p:par>
                                <p:cTn id="13" presetID="2" presetClass="entr" presetSubtype="1" accel="50000" decel="5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ppt_x"/>
                                          </p:val>
                                        </p:tav>
                                        <p:tav tm="100000">
                                          <p:val>
                                            <p:strVal val="#ppt_x"/>
                                          </p:val>
                                        </p:tav>
                                      </p:tavLst>
                                    </p:anim>
                                    <p:anim calcmode="lin" valueType="num">
                                      <p:cBhvr additive="base">
                                        <p:cTn id="16"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mc:AlternateContent>
          <mc:Choice xmlns:ma="http://schemas.microsoft.com/office/mac/drawingml/2008/main" Requires="ma">
            <p:blipFill>
              <a:blip r:embed="rId2"/>
              <a:srcRect l="2645" t="17525" r="4289" b="23465"/>
              <a:stretch>
                <a:fillRect/>
              </a:stretch>
            </p:blipFill>
          </mc:Choice>
          <mc:Fallback>
            <p:blipFill>
              <a:blip r:embed="rId3"/>
              <a:srcRect l="2645" t="17525" r="4289" b="23465"/>
              <a:stretch>
                <a:fillRect/>
              </a:stretch>
            </p:blipFill>
          </mc:Fallback>
        </mc:AlternateContent>
        <p:spPr>
          <a:xfrm>
            <a:off x="14546" y="2353733"/>
            <a:ext cx="9129454" cy="4504267"/>
          </a:xfrm>
          <a:prstGeom prst="rect">
            <a:avLst/>
          </a:prstGeom>
        </p:spPr>
      </p:pic>
      <p:sp>
        <p:nvSpPr>
          <p:cNvPr id="3" name="Rectangle 2"/>
          <p:cNvSpPr/>
          <p:nvPr/>
        </p:nvSpPr>
        <p:spPr>
          <a:xfrm>
            <a:off x="397932" y="194733"/>
            <a:ext cx="8746067" cy="461665"/>
          </a:xfrm>
          <a:prstGeom prst="rect">
            <a:avLst/>
          </a:prstGeom>
        </p:spPr>
        <p:txBody>
          <a:bodyPr wrap="square">
            <a:spAutoFit/>
          </a:bodyPr>
          <a:lstStyle/>
          <a:p>
            <a:r>
              <a:rPr lang="en-US" sz="2400" b="1" dirty="0" smtClean="0"/>
              <a:t>&gt; plotDiffContours(1982,2011,2,200,qUnit=3,maxDiff=0.2)</a:t>
            </a:r>
            <a:endParaRPr lang="en-US" sz="2400" b="1" dirty="0"/>
          </a:p>
        </p:txBody>
      </p:sp>
      <p:sp>
        <p:nvSpPr>
          <p:cNvPr id="4" name="TextBox 3"/>
          <p:cNvSpPr txBox="1"/>
          <p:nvPr/>
        </p:nvSpPr>
        <p:spPr>
          <a:xfrm>
            <a:off x="0" y="656398"/>
            <a:ext cx="8833121" cy="1508105"/>
          </a:xfrm>
          <a:prstGeom prst="rect">
            <a:avLst/>
          </a:prstGeom>
          <a:noFill/>
        </p:spPr>
        <p:txBody>
          <a:bodyPr wrap="square" rtlCol="0">
            <a:spAutoFit/>
          </a:bodyPr>
          <a:lstStyle/>
          <a:p>
            <a:pPr>
              <a:spcAft>
                <a:spcPts val="1200"/>
              </a:spcAft>
              <a:buFont typeface="Arial"/>
              <a:buChar char="•"/>
            </a:pPr>
            <a:r>
              <a:rPr lang="en-US" b="1" dirty="0" smtClean="0"/>
              <a:t>Over most flows and most seasons there has been little change between 1982 and 2011</a:t>
            </a:r>
          </a:p>
          <a:p>
            <a:pPr>
              <a:spcAft>
                <a:spcPts val="1200"/>
              </a:spcAft>
              <a:buFont typeface="Arial"/>
              <a:buChar char="•"/>
            </a:pPr>
            <a:r>
              <a:rPr lang="en-US" b="1" dirty="0" smtClean="0"/>
              <a:t>But, for discharge above about 100,000 cfs there are substantial increases, especially in the tropical storm season.</a:t>
            </a:r>
          </a:p>
          <a:p>
            <a:pPr>
              <a:spcAft>
                <a:spcPts val="1200"/>
              </a:spcAft>
              <a:buFont typeface="Arial"/>
              <a:buChar char="•"/>
            </a:pPr>
            <a:r>
              <a:rPr lang="en-US" b="1" dirty="0" smtClean="0"/>
              <a:t>Slight improvement indicated in winter at most flows.</a:t>
            </a:r>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901700" y="823383"/>
            <a:ext cx="8242300" cy="6413500"/>
          </a:xfrm>
          <a:prstGeom prst="rect">
            <a:avLst/>
          </a:prstGeom>
        </p:spPr>
      </p:pic>
      <p:sp>
        <p:nvSpPr>
          <p:cNvPr id="3" name="Rectangle 2"/>
          <p:cNvSpPr/>
          <p:nvPr/>
        </p:nvSpPr>
        <p:spPr>
          <a:xfrm>
            <a:off x="300340" y="194733"/>
            <a:ext cx="5027488" cy="461665"/>
          </a:xfrm>
          <a:prstGeom prst="rect">
            <a:avLst/>
          </a:prstGeom>
        </p:spPr>
        <p:txBody>
          <a:bodyPr wrap="none">
            <a:spAutoFit/>
          </a:bodyPr>
          <a:lstStyle/>
          <a:p>
            <a:r>
              <a:rPr lang="en-US" sz="2400" b="1" dirty="0" smtClean="0"/>
              <a:t>&gt; plotFluxTimeDaily(2011.66,2011.75)</a:t>
            </a:r>
            <a:endParaRPr lang="en-US" sz="2400" b="1" dirty="0"/>
          </a:p>
        </p:txBody>
      </p:sp>
      <p:sp>
        <p:nvSpPr>
          <p:cNvPr id="4" name="TextBox 3"/>
          <p:cNvSpPr txBox="1"/>
          <p:nvPr/>
        </p:nvSpPr>
        <p:spPr>
          <a:xfrm>
            <a:off x="5373547" y="2595881"/>
            <a:ext cx="2796786" cy="461665"/>
          </a:xfrm>
          <a:prstGeom prst="rect">
            <a:avLst/>
          </a:prstGeom>
          <a:noFill/>
        </p:spPr>
        <p:txBody>
          <a:bodyPr wrap="square" rtlCol="0">
            <a:spAutoFit/>
          </a:bodyPr>
          <a:lstStyle/>
          <a:p>
            <a:r>
              <a:rPr lang="en-US" sz="2400" b="1" dirty="0" smtClean="0"/>
              <a:t>September, 2011</a:t>
            </a:r>
            <a:endParaRPr 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Rectangle 2"/>
          <p:cNvSpPr/>
          <p:nvPr/>
        </p:nvSpPr>
        <p:spPr>
          <a:xfrm>
            <a:off x="300340" y="194733"/>
            <a:ext cx="8496527" cy="830997"/>
          </a:xfrm>
          <a:prstGeom prst="rect">
            <a:avLst/>
          </a:prstGeom>
        </p:spPr>
        <p:txBody>
          <a:bodyPr wrap="square">
            <a:spAutoFit/>
          </a:bodyPr>
          <a:lstStyle/>
          <a:p>
            <a:r>
              <a:rPr lang="en-US" sz="2400" b="1" dirty="0" smtClean="0"/>
              <a:t>Because we have the Daily data frame, with an estimated flux for every day of the record, we can look at it to calculate things like: </a:t>
            </a:r>
            <a:endParaRPr lang="en-US" sz="2400" b="1" dirty="0"/>
          </a:p>
        </p:txBody>
      </p:sp>
      <p:sp>
        <p:nvSpPr>
          <p:cNvPr id="5" name="TextBox 4"/>
          <p:cNvSpPr txBox="1"/>
          <p:nvPr/>
        </p:nvSpPr>
        <p:spPr>
          <a:xfrm>
            <a:off x="300340" y="1693333"/>
            <a:ext cx="8225329" cy="1569660"/>
          </a:xfrm>
          <a:prstGeom prst="rect">
            <a:avLst/>
          </a:prstGeom>
          <a:noFill/>
        </p:spPr>
        <p:txBody>
          <a:bodyPr wrap="none" rtlCol="0">
            <a:spAutoFit/>
          </a:bodyPr>
          <a:lstStyle/>
          <a:p>
            <a:pPr>
              <a:buFont typeface="Arial"/>
              <a:buChar char="•"/>
            </a:pPr>
            <a:r>
              <a:rPr lang="en-US" dirty="0" smtClean="0"/>
              <a:t> </a:t>
            </a:r>
            <a:r>
              <a:rPr lang="en-US" sz="2400" b="1" dirty="0" smtClean="0"/>
              <a:t>Tropical Storm Lee flux, about 10,600 tons</a:t>
            </a:r>
          </a:p>
          <a:p>
            <a:pPr>
              <a:buFont typeface="Arial"/>
              <a:buChar char="•"/>
            </a:pPr>
            <a:r>
              <a:rPr lang="en-US" sz="2400" b="1" dirty="0" smtClean="0"/>
              <a:t> Water Year 2011 flux, about 17,400 tons</a:t>
            </a:r>
          </a:p>
          <a:p>
            <a:pPr>
              <a:buFont typeface="Arial"/>
              <a:buChar char="•"/>
            </a:pPr>
            <a:r>
              <a:rPr lang="en-US" sz="2400" b="1" dirty="0" smtClean="0"/>
              <a:t> Average flux over past decade about 4,800 tons/year</a:t>
            </a:r>
          </a:p>
          <a:p>
            <a:pPr>
              <a:buFont typeface="Arial"/>
              <a:buChar char="•"/>
            </a:pPr>
            <a:r>
              <a:rPr lang="en-US" sz="2400" b="1" dirty="0" smtClean="0"/>
              <a:t> Average flux over entire 34 year record about 3,300 tons/year</a:t>
            </a:r>
            <a:endParaRPr lang="en-US" sz="2400" b="1" dirty="0"/>
          </a:p>
        </p:txBody>
      </p:sp>
      <p:sp>
        <p:nvSpPr>
          <p:cNvPr id="6" name="TextBox 5"/>
          <p:cNvSpPr txBox="1"/>
          <p:nvPr/>
        </p:nvSpPr>
        <p:spPr>
          <a:xfrm>
            <a:off x="0" y="3996267"/>
            <a:ext cx="9315371" cy="1938992"/>
          </a:xfrm>
          <a:prstGeom prst="rect">
            <a:avLst/>
          </a:prstGeom>
          <a:noFill/>
        </p:spPr>
        <p:txBody>
          <a:bodyPr wrap="none" rtlCol="0">
            <a:spAutoFit/>
          </a:bodyPr>
          <a:lstStyle/>
          <a:p>
            <a:r>
              <a:rPr lang="en-US" sz="2400" b="1" dirty="0" smtClean="0"/>
              <a:t>Tropical Storm Lee carried</a:t>
            </a:r>
          </a:p>
          <a:p>
            <a:pPr>
              <a:buFont typeface="Arial"/>
              <a:buChar char="•"/>
            </a:pPr>
            <a:endParaRPr lang="en-US" sz="2400" b="1" dirty="0" smtClean="0"/>
          </a:p>
          <a:p>
            <a:pPr>
              <a:buFont typeface="Arial"/>
              <a:buChar char="•"/>
            </a:pPr>
            <a:r>
              <a:rPr lang="en-US" sz="2400" b="1" dirty="0" smtClean="0"/>
              <a:t>12% of 2011 streamflow and 61% of 2011 Total Phosphorus</a:t>
            </a:r>
          </a:p>
          <a:p>
            <a:pPr>
              <a:buFont typeface="Arial"/>
              <a:buChar char="•"/>
            </a:pPr>
            <a:r>
              <a:rPr lang="en-US" sz="2400" b="1" dirty="0" smtClean="0"/>
              <a:t>1.8% of the past decade’s streamflow and 22% of the Total Phosphorus</a:t>
            </a:r>
          </a:p>
          <a:p>
            <a:pPr>
              <a:buFont typeface="Arial"/>
              <a:buChar char="•"/>
            </a:pPr>
            <a:r>
              <a:rPr lang="en-US" sz="2400" b="1" dirty="0" smtClean="0"/>
              <a:t>0.6% of the streamflow of the 34 years and 9% of the Total Phosphorus</a:t>
            </a:r>
            <a:endParaRPr 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30" name="Rectangle 5"/>
          <p:cNvSpPr>
            <a:spLocks noChangeArrowheads="1"/>
          </p:cNvSpPr>
          <p:nvPr/>
        </p:nvSpPr>
        <p:spPr bwMode="auto">
          <a:xfrm>
            <a:off x="0" y="0"/>
            <a:ext cx="9144000" cy="6858000"/>
          </a:xfrm>
          <a:prstGeom prst="rect">
            <a:avLst/>
          </a:prstGeom>
          <a:solidFill>
            <a:srgbClr val="FFFFFF"/>
          </a:solidFill>
          <a:ln w="12700">
            <a:solidFill>
              <a:schemeClr val="tx1"/>
            </a:solidFill>
            <a:round/>
            <a:headEnd/>
            <a:tailEnd/>
          </a:ln>
        </p:spPr>
        <p:txBody>
          <a:bodyPr>
            <a:prstTxWarp prst="textNoShape">
              <a:avLst/>
            </a:prstTxWarp>
          </a:bodyPr>
          <a:lstStyle/>
          <a:p>
            <a:pPr eaLnBrk="0" hangingPunct="0"/>
            <a:endParaRPr lang="en-US"/>
          </a:p>
        </p:txBody>
      </p:sp>
      <p:sp>
        <p:nvSpPr>
          <p:cNvPr id="22531" name="Rectangle 4"/>
          <p:cNvSpPr>
            <a:spLocks noChangeArrowheads="1"/>
          </p:cNvSpPr>
          <p:nvPr/>
        </p:nvSpPr>
        <p:spPr bwMode="auto">
          <a:xfrm>
            <a:off x="2133600" y="6096000"/>
            <a:ext cx="5791200" cy="762000"/>
          </a:xfrm>
          <a:prstGeom prst="rect">
            <a:avLst/>
          </a:prstGeom>
          <a:solidFill>
            <a:schemeClr val="bg1"/>
          </a:solidFill>
          <a:ln w="12700">
            <a:noFill/>
            <a:round/>
            <a:headEnd/>
            <a:tailEnd/>
          </a:ln>
        </p:spPr>
        <p:txBody>
          <a:bodyPr>
            <a:prstTxWarp prst="textNoShape">
              <a:avLst/>
            </a:prstTxWarp>
          </a:bodyPr>
          <a:lstStyle/>
          <a:p>
            <a:pPr eaLnBrk="0" hangingPunct="0"/>
            <a:r>
              <a:rPr lang="en-US" sz="3200"/>
              <a:t>Data through September 2011</a:t>
            </a:r>
          </a:p>
        </p:txBody>
      </p:sp>
      <p:pic>
        <p:nvPicPr>
          <p:cNvPr id="22532" name="Content Placeholder 7" descr="Potomac nitrate 5.pdf"/>
          <p:cNvPicPr>
            <a:picLocks noGrp="1" noChangeAspect="1"/>
          </p:cNvPicPr>
          <p:nvPr>
            <p:ph idx="1"/>
          </p:nvPr>
        </p:nvPicPr>
        <p:blipFill>
          <a:blip r:embed="rId2"/>
          <a:srcRect l="-2321" r="-383"/>
          <a:stretch>
            <a:fillRect/>
          </a:stretch>
        </p:blipFill>
        <p:spPr>
          <a:xfrm>
            <a:off x="0" y="96838"/>
            <a:ext cx="9144000" cy="5748337"/>
          </a:xfrm>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66700" y="793750"/>
            <a:ext cx="8610600" cy="5270500"/>
          </a:xfrm>
          <a:prstGeom prst="rect">
            <a:avLst/>
          </a:prstGeom>
        </p:spPr>
      </p:pic>
      <p:sp>
        <p:nvSpPr>
          <p:cNvPr id="9" name="Down Arrow 8"/>
          <p:cNvSpPr/>
          <p:nvPr/>
        </p:nvSpPr>
        <p:spPr>
          <a:xfrm rot="13816239">
            <a:off x="5272622" y="3945733"/>
            <a:ext cx="321188" cy="69373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Down Arrow 9"/>
          <p:cNvSpPr/>
          <p:nvPr/>
        </p:nvSpPr>
        <p:spPr>
          <a:xfrm rot="13816239">
            <a:off x="6254755" y="5895412"/>
            <a:ext cx="321188" cy="69373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1270000"/>
            <a:ext cx="8432800" cy="4787900"/>
          </a:xfrm>
          <a:prstGeom prst="rect">
            <a:avLst/>
          </a:prstGeom>
        </p:spPr>
      </p:pic>
      <p:sp>
        <p:nvSpPr>
          <p:cNvPr id="7" name="Rectangle 6"/>
          <p:cNvSpPr/>
          <p:nvPr/>
        </p:nvSpPr>
        <p:spPr>
          <a:xfrm>
            <a:off x="457199" y="220133"/>
            <a:ext cx="7281333" cy="784830"/>
          </a:xfrm>
          <a:prstGeom prst="rect">
            <a:avLst/>
          </a:prstGeom>
        </p:spPr>
        <p:txBody>
          <a:bodyPr wrap="square">
            <a:spAutoFit/>
          </a:bodyPr>
          <a:lstStyle/>
          <a:p>
            <a:pPr>
              <a:spcAft>
                <a:spcPts val="600"/>
              </a:spcAft>
            </a:pPr>
            <a:r>
              <a:rPr lang="en-US" sz="2000" b="1" dirty="0" smtClean="0"/>
              <a:t>&gt; AnnualResults&lt;-setupYears(paLong=3,paStart=4)</a:t>
            </a:r>
          </a:p>
          <a:p>
            <a:pPr>
              <a:spcAft>
                <a:spcPts val="600"/>
              </a:spcAft>
            </a:pPr>
            <a:r>
              <a:rPr lang="en-US" sz="2000" b="1" dirty="0" smtClean="0"/>
              <a:t>&gt; tableChange(fluxUnit=8,yearPoints=c(1980,1995,2011))</a:t>
            </a:r>
            <a:endParaRPr lang="en-US" sz="2000" b="1" dirty="0"/>
          </a:p>
        </p:txBody>
      </p:sp>
      <p:sp>
        <p:nvSpPr>
          <p:cNvPr id="10" name="Down Arrow 9"/>
          <p:cNvSpPr/>
          <p:nvPr/>
        </p:nvSpPr>
        <p:spPr>
          <a:xfrm rot="13816239">
            <a:off x="5859944" y="5901533"/>
            <a:ext cx="321188" cy="69373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mc:AlternateContent>
          <mc:Choice xmlns:ma="http://schemas.microsoft.com/office/mac/drawingml/2008/main" Requires="ma">
            <p:blipFill>
              <a:blip r:embed="rId2"/>
              <a:srcRect l="9048" r="7460"/>
              <a:stretch>
                <a:fillRect/>
              </a:stretch>
            </p:blipFill>
          </mc:Choice>
          <mc:Fallback>
            <p:blipFill>
              <a:blip r:embed="rId3"/>
              <a:srcRect l="9048" r="7460"/>
              <a:stretch>
                <a:fillRect/>
              </a:stretch>
            </p:blipFill>
          </mc:Fallback>
        </mc:AlternateContent>
        <p:spPr>
          <a:xfrm>
            <a:off x="3460528" y="50800"/>
            <a:ext cx="5683472" cy="6807200"/>
          </a:xfrm>
          <a:prstGeom prst="rect">
            <a:avLst/>
          </a:prstGeom>
        </p:spPr>
      </p:pic>
      <p:sp>
        <p:nvSpPr>
          <p:cNvPr id="3" name="Rectangle 2"/>
          <p:cNvSpPr/>
          <p:nvPr/>
        </p:nvSpPr>
        <p:spPr>
          <a:xfrm>
            <a:off x="127000" y="101600"/>
            <a:ext cx="3124200" cy="1569660"/>
          </a:xfrm>
          <a:prstGeom prst="rect">
            <a:avLst/>
          </a:prstGeom>
        </p:spPr>
        <p:txBody>
          <a:bodyPr wrap="square">
            <a:spAutoFit/>
          </a:bodyPr>
          <a:lstStyle/>
          <a:p>
            <a:r>
              <a:rPr lang="en-US" sz="2400" b="1" dirty="0" smtClean="0"/>
              <a:t>&gt; </a:t>
            </a:r>
            <a:r>
              <a:rPr lang="en-US" sz="2400" b="1" dirty="0" err="1" smtClean="0"/>
              <a:t>fluxBiasMulti(qUnit</a:t>
            </a:r>
            <a:r>
              <a:rPr lang="en-US" sz="2400" b="1" dirty="0" smtClean="0"/>
              <a:t>=3,</a:t>
            </a:r>
            <a:br>
              <a:rPr lang="en-US" sz="2400" b="1" dirty="0" smtClean="0"/>
            </a:br>
            <a:r>
              <a:rPr lang="en-US" sz="2400" b="1" dirty="0" err="1" smtClean="0"/>
              <a:t>fluxUnit</a:t>
            </a:r>
            <a:r>
              <a:rPr lang="en-US" sz="2400" b="1" dirty="0" smtClean="0"/>
              <a:t>=4,</a:t>
            </a:r>
            <a:br>
              <a:rPr lang="en-US" sz="2400" b="1" dirty="0" smtClean="0"/>
            </a:br>
            <a:r>
              <a:rPr lang="en-US" sz="2400" b="1" dirty="0" err="1" smtClean="0"/>
              <a:t>moreTitle</a:t>
            </a:r>
            <a:r>
              <a:rPr lang="en-US" sz="2400" b="1" dirty="0" smtClean="0"/>
              <a:t>="WRTDS")</a:t>
            </a:r>
            <a:endParaRPr lang="en-US" sz="2400" b="1" dirty="0"/>
          </a:p>
        </p:txBody>
      </p:sp>
      <p:sp>
        <p:nvSpPr>
          <p:cNvPr id="4" name="TextBox 3"/>
          <p:cNvSpPr txBox="1"/>
          <p:nvPr/>
        </p:nvSpPr>
        <p:spPr>
          <a:xfrm>
            <a:off x="127000" y="2529840"/>
            <a:ext cx="3333528" cy="4031873"/>
          </a:xfrm>
          <a:prstGeom prst="rect">
            <a:avLst/>
          </a:prstGeom>
          <a:noFill/>
        </p:spPr>
        <p:txBody>
          <a:bodyPr wrap="square" rtlCol="0">
            <a:spAutoFit/>
          </a:bodyPr>
          <a:lstStyle/>
          <a:p>
            <a:r>
              <a:rPr lang="en-US" sz="2000" b="1" dirty="0" smtClean="0"/>
              <a:t>A short aside about the “flux bias” problem</a:t>
            </a:r>
          </a:p>
          <a:p>
            <a:endParaRPr lang="en-US" sz="2000" b="1" dirty="0" smtClean="0"/>
          </a:p>
          <a:p>
            <a:r>
              <a:rPr lang="en-US" sz="2000" b="1" dirty="0" smtClean="0"/>
              <a:t>Models such as WRTDS or LOADEST are fit in log space but used in “real” space.  </a:t>
            </a:r>
          </a:p>
          <a:p>
            <a:endParaRPr lang="en-US" sz="2000" b="1" dirty="0" smtClean="0"/>
          </a:p>
          <a:p>
            <a:r>
              <a:rPr lang="en-US" sz="2000" b="1" dirty="0" smtClean="0"/>
              <a:t>None of them should be used without checking that the model behavior is reasonably close to actual behavior.  </a:t>
            </a:r>
          </a:p>
          <a:p>
            <a:endParaRPr lang="en-US" dirty="0" smtClean="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mc:AlternateContent>
          <mc:Choice xmlns:ma="http://schemas.microsoft.com/office/mac/drawingml/2008/main" Requires="ma">
            <p:blipFill>
              <a:blip r:embed="rId2"/>
              <a:srcRect l="8413" r="9683"/>
              <a:stretch>
                <a:fillRect/>
              </a:stretch>
            </p:blipFill>
          </mc:Choice>
          <mc:Fallback>
            <p:blipFill>
              <a:blip r:embed="rId3"/>
              <a:srcRect l="8413" r="9683"/>
              <a:stretch>
                <a:fillRect/>
              </a:stretch>
            </p:blipFill>
          </mc:Fallback>
        </mc:AlternateContent>
        <p:spPr>
          <a:xfrm>
            <a:off x="3545840" y="23037"/>
            <a:ext cx="5598160" cy="6834963"/>
          </a:xfrm>
          <a:prstGeom prst="rect">
            <a:avLst/>
          </a:prstGeom>
        </p:spPr>
      </p:pic>
      <p:sp>
        <p:nvSpPr>
          <p:cNvPr id="4" name="TextBox 3"/>
          <p:cNvSpPr txBox="1"/>
          <p:nvPr/>
        </p:nvSpPr>
        <p:spPr>
          <a:xfrm>
            <a:off x="274320" y="2529840"/>
            <a:ext cx="3098800" cy="1384995"/>
          </a:xfrm>
          <a:prstGeom prst="rect">
            <a:avLst/>
          </a:prstGeom>
          <a:noFill/>
        </p:spPr>
        <p:txBody>
          <a:bodyPr wrap="square" rtlCol="0">
            <a:spAutoFit/>
          </a:bodyPr>
          <a:lstStyle/>
          <a:p>
            <a:r>
              <a:rPr lang="en-US" sz="2800" b="1" dirty="0" smtClean="0"/>
              <a:t>Notice the U shape of residuals versus predicted</a:t>
            </a:r>
            <a:endParaRPr lang="en-US" sz="2800" b="1" dirty="0"/>
          </a:p>
        </p:txBody>
      </p:sp>
      <p:sp>
        <p:nvSpPr>
          <p:cNvPr id="5" name="Down Arrow 4"/>
          <p:cNvSpPr/>
          <p:nvPr/>
        </p:nvSpPr>
        <p:spPr>
          <a:xfrm rot="18988976">
            <a:off x="6520411" y="2082277"/>
            <a:ext cx="342117" cy="810339"/>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274320" y="4591305"/>
            <a:ext cx="3098800" cy="1569660"/>
          </a:xfrm>
          <a:prstGeom prst="rect">
            <a:avLst/>
          </a:prstGeom>
          <a:noFill/>
        </p:spPr>
        <p:txBody>
          <a:bodyPr wrap="square" rtlCol="0">
            <a:spAutoFit/>
          </a:bodyPr>
          <a:lstStyle/>
          <a:p>
            <a:r>
              <a:rPr lang="en-US" sz="2400" b="1" dirty="0" smtClean="0"/>
              <a:t>Notice the severe under-prediction of flux on the highest flux days</a:t>
            </a:r>
            <a:endParaRPr lang="en-US" sz="2400" b="1" dirty="0"/>
          </a:p>
        </p:txBody>
      </p:sp>
      <p:sp>
        <p:nvSpPr>
          <p:cNvPr id="7" name="Down Arrow 6"/>
          <p:cNvSpPr/>
          <p:nvPr/>
        </p:nvSpPr>
        <p:spPr>
          <a:xfrm rot="18988976">
            <a:off x="3374781" y="4236198"/>
            <a:ext cx="342117" cy="810339"/>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121920" y="23037"/>
            <a:ext cx="2438400" cy="2246769"/>
          </a:xfrm>
          <a:prstGeom prst="rect">
            <a:avLst/>
          </a:prstGeom>
          <a:noFill/>
        </p:spPr>
        <p:txBody>
          <a:bodyPr wrap="square" rtlCol="0">
            <a:spAutoFit/>
          </a:bodyPr>
          <a:lstStyle/>
          <a:p>
            <a:r>
              <a:rPr lang="en-US" sz="2800" b="1" dirty="0" smtClean="0"/>
              <a:t>Average flux bias for </a:t>
            </a:r>
            <a:r>
              <a:rPr lang="en-US" sz="2800" b="1" dirty="0" err="1" smtClean="0"/>
              <a:t>Loadest</a:t>
            </a:r>
            <a:r>
              <a:rPr lang="en-US" sz="2800" b="1" dirty="0" smtClean="0"/>
              <a:t> on sampled days is about -16%</a:t>
            </a:r>
            <a:endParaRPr lang="en-US" sz="2800" b="1" dirty="0"/>
          </a:p>
        </p:txBody>
      </p:sp>
      <p:sp>
        <p:nvSpPr>
          <p:cNvPr id="9" name="Rectangle 8"/>
          <p:cNvSpPr/>
          <p:nvPr/>
        </p:nvSpPr>
        <p:spPr>
          <a:xfrm>
            <a:off x="8117840" y="335280"/>
            <a:ext cx="894080" cy="243840"/>
          </a:xfrm>
          <a:prstGeom prst="rect">
            <a:avLst/>
          </a:prstGeom>
          <a:gradFill flip="none" rotWithShape="1">
            <a:gsLst>
              <a:gs pos="0">
                <a:schemeClr val="accent1">
                  <a:tint val="100000"/>
                  <a:shade val="100000"/>
                  <a:satMod val="130000"/>
                  <a:alpha val="44000"/>
                </a:schemeClr>
              </a:gs>
              <a:gs pos="100000">
                <a:schemeClr val="accent1">
                  <a:tint val="50000"/>
                  <a:shade val="100000"/>
                  <a:satMod val="350000"/>
                  <a:alpha val="44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0" y="6695440"/>
            <a:ext cx="142240" cy="162560"/>
          </a:xfrm>
          <a:prstGeom prst="ellipse">
            <a:avLst/>
          </a:prstGeom>
          <a:solidFill>
            <a:schemeClr val="accent2">
              <a:alpha val="5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P spid="7" grpId="0" animBg="1"/>
      <p:bldP spid="8" grpId="0"/>
      <p:bldP spid="9" grpId="0" animBg="1"/>
    </p:bld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Box 1"/>
          <p:cNvSpPr txBox="1"/>
          <p:nvPr/>
        </p:nvSpPr>
        <p:spPr>
          <a:xfrm>
            <a:off x="782320" y="873760"/>
            <a:ext cx="5425509" cy="2369880"/>
          </a:xfrm>
          <a:prstGeom prst="rect">
            <a:avLst/>
          </a:prstGeom>
          <a:noFill/>
        </p:spPr>
        <p:txBody>
          <a:bodyPr wrap="none" rtlCol="0">
            <a:spAutoFit/>
          </a:bodyPr>
          <a:lstStyle/>
          <a:p>
            <a:pPr>
              <a:spcAft>
                <a:spcPts val="2400"/>
              </a:spcAft>
            </a:pPr>
            <a:r>
              <a:rPr lang="en-US" sz="3600" b="1" dirty="0" smtClean="0"/>
              <a:t>Let’s move to the corn belt:  </a:t>
            </a:r>
          </a:p>
          <a:p>
            <a:pPr>
              <a:spcAft>
                <a:spcPts val="2400"/>
              </a:spcAft>
            </a:pPr>
            <a:r>
              <a:rPr lang="en-US" sz="3600" b="1" dirty="0" smtClean="0"/>
              <a:t>Iowa River at Wapello, IA </a:t>
            </a:r>
          </a:p>
          <a:p>
            <a:pPr>
              <a:spcAft>
                <a:spcPts val="2400"/>
              </a:spcAft>
            </a:pPr>
            <a:r>
              <a:rPr lang="en-US" sz="3600" b="1" dirty="0" smtClean="0"/>
              <a:t>Total Nitrogen</a:t>
            </a:r>
            <a:endParaRPr lang="en-US" sz="3600" b="1"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mc:AlternateContent>
          <mc:Choice xmlns:ma="http://schemas.microsoft.com/office/mac/drawingml/2008/main" Requires="ma">
            <p:blipFill>
              <a:blip r:embed="rId2"/>
              <a:srcRect l="1975" t="9580" b="15462"/>
              <a:stretch>
                <a:fillRect/>
              </a:stretch>
            </p:blipFill>
          </mc:Choice>
          <mc:Fallback>
            <p:blipFill>
              <a:blip r:embed="rId3"/>
              <a:srcRect l="1975" t="9580" b="15462"/>
              <a:stretch>
                <a:fillRect/>
              </a:stretch>
            </p:blipFill>
          </mc:Fallback>
        </mc:AlternateContent>
        <p:spPr>
          <a:xfrm>
            <a:off x="0" y="0"/>
            <a:ext cx="9144000" cy="5096984"/>
          </a:xfrm>
          <a:prstGeom prst="rect">
            <a:avLst/>
          </a:prstGeom>
        </p:spPr>
      </p:pic>
      <p:sp>
        <p:nvSpPr>
          <p:cNvPr id="3" name="TextBox 2"/>
          <p:cNvSpPr txBox="1"/>
          <p:nvPr/>
        </p:nvSpPr>
        <p:spPr>
          <a:xfrm>
            <a:off x="853440" y="5096984"/>
            <a:ext cx="6237605" cy="1384995"/>
          </a:xfrm>
          <a:prstGeom prst="rect">
            <a:avLst/>
          </a:prstGeom>
          <a:noFill/>
        </p:spPr>
        <p:txBody>
          <a:bodyPr wrap="none" rtlCol="0">
            <a:spAutoFit/>
          </a:bodyPr>
          <a:lstStyle/>
          <a:p>
            <a:r>
              <a:rPr lang="en-US" sz="2800" b="1" dirty="0" smtClean="0"/>
              <a:t>Pretty good news, Flow Normalized Flux </a:t>
            </a:r>
          </a:p>
          <a:p>
            <a:r>
              <a:rPr lang="en-US" sz="2800" b="1" dirty="0" smtClean="0"/>
              <a:t>1980 – 1993 decreasing about 0.2%/year</a:t>
            </a:r>
          </a:p>
          <a:p>
            <a:r>
              <a:rPr lang="en-US" sz="2800" b="1" dirty="0" smtClean="0"/>
              <a:t>1993 – 2011 decreasing about 1.1%/year</a:t>
            </a:r>
            <a:endParaRPr lang="en-US" sz="2800" b="1"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mc:AlternateContent>
          <mc:Choice xmlns:ma="http://schemas.microsoft.com/office/mac/drawingml/2008/main" Requires="ma">
            <p:blipFill>
              <a:blip r:embed="rId2"/>
              <a:srcRect l="2588" t="17815" r="5651" b="24370"/>
              <a:stretch>
                <a:fillRect/>
              </a:stretch>
            </p:blipFill>
          </mc:Choice>
          <mc:Fallback>
            <p:blipFill>
              <a:blip r:embed="rId3"/>
              <a:srcRect l="2588" t="17815" r="5651" b="24370"/>
              <a:stretch>
                <a:fillRect/>
              </a:stretch>
            </p:blipFill>
          </mc:Fallback>
        </mc:AlternateContent>
        <p:spPr>
          <a:xfrm>
            <a:off x="640080" y="3362960"/>
            <a:ext cx="7609840" cy="3495040"/>
          </a:xfrm>
          <a:prstGeom prst="rect">
            <a:avLst/>
          </a:prstGeom>
        </p:spPr>
      </p:pic>
      <p:sp>
        <p:nvSpPr>
          <p:cNvPr id="3" name="Rectangle 2"/>
          <p:cNvSpPr/>
          <p:nvPr/>
        </p:nvSpPr>
        <p:spPr>
          <a:xfrm>
            <a:off x="3962400" y="4114800"/>
            <a:ext cx="203200" cy="2186092"/>
          </a:xfrm>
          <a:prstGeom prst="rect">
            <a:avLst/>
          </a:prstGeom>
          <a:noFill/>
          <a:ln w="38100" cap="flat" cmpd="sng" algn="ctr">
            <a:solidFill>
              <a:schemeClr val="tx1"/>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6847840" y="4114800"/>
            <a:ext cx="203200" cy="2186092"/>
          </a:xfrm>
          <a:prstGeom prst="rect">
            <a:avLst/>
          </a:prstGeom>
          <a:noFill/>
          <a:ln w="38100" cap="flat" cmpd="sng" algn="ctr">
            <a:solidFill>
              <a:schemeClr val="tx1"/>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0" y="12680"/>
            <a:ext cx="9144000" cy="2554545"/>
          </a:xfrm>
          <a:prstGeom prst="rect">
            <a:avLst/>
          </a:prstGeom>
        </p:spPr>
        <p:txBody>
          <a:bodyPr wrap="square">
            <a:spAutoFit/>
          </a:bodyPr>
          <a:lstStyle/>
          <a:p>
            <a:r>
              <a:rPr lang="en-US" sz="1600" dirty="0" smtClean="0"/>
              <a:t>&gt; </a:t>
            </a:r>
            <a:r>
              <a:rPr lang="en-US" sz="1600" dirty="0" err="1" smtClean="0"/>
              <a:t>flowDuration</a:t>
            </a:r>
            <a:r>
              <a:rPr lang="en-US" sz="1600" dirty="0" smtClean="0"/>
              <a:t>()</a:t>
            </a:r>
          </a:p>
          <a:p>
            <a:endParaRPr lang="en-US" sz="1600" dirty="0" smtClean="0"/>
          </a:p>
          <a:p>
            <a:r>
              <a:rPr lang="en-US" sz="1600" dirty="0" smtClean="0"/>
              <a:t>Flow Duration for Iowa River at Wapello, IA </a:t>
            </a:r>
          </a:p>
          <a:p>
            <a:endParaRPr lang="en-US" sz="1600" dirty="0" smtClean="0"/>
          </a:p>
          <a:p>
            <a:r>
              <a:rPr lang="en-US" sz="1600" dirty="0" smtClean="0"/>
              <a:t>Flow duration is based on full year</a:t>
            </a:r>
          </a:p>
          <a:p>
            <a:endParaRPr lang="en-US" sz="1600" dirty="0" smtClean="0"/>
          </a:p>
          <a:p>
            <a:r>
              <a:rPr lang="en-US" sz="1600" dirty="0" smtClean="0"/>
              <a:t>Discharge units are Cubic Meters per Second</a:t>
            </a:r>
          </a:p>
          <a:p>
            <a:endParaRPr lang="en-US" sz="1600" dirty="0" smtClean="0"/>
          </a:p>
          <a:p>
            <a:r>
              <a:rPr lang="en-US" sz="1600" dirty="0" smtClean="0"/>
              <a:t>       min        5%       10%       25%       50%       75%       90%       95%       max</a:t>
            </a:r>
          </a:p>
          <a:p>
            <a:r>
              <a:rPr lang="en-US" sz="1600" dirty="0" smtClean="0"/>
              <a:t>      16.4      44.5      68.0     104.5     194.0     390.8     690.9     900.5    4870.5 </a:t>
            </a:r>
            <a:endParaRPr lang="en-US" sz="1600" dirty="0"/>
          </a:p>
        </p:txBody>
      </p:sp>
      <p:sp>
        <p:nvSpPr>
          <p:cNvPr id="6" name="Rectangle 5"/>
          <p:cNvSpPr/>
          <p:nvPr/>
        </p:nvSpPr>
        <p:spPr>
          <a:xfrm>
            <a:off x="0" y="2936557"/>
            <a:ext cx="8890000" cy="461665"/>
          </a:xfrm>
          <a:prstGeom prst="rect">
            <a:avLst/>
          </a:prstGeom>
        </p:spPr>
        <p:txBody>
          <a:bodyPr wrap="square">
            <a:spAutoFit/>
          </a:bodyPr>
          <a:lstStyle/>
          <a:p>
            <a:r>
              <a:rPr lang="en-US" sz="2400" b="1" dirty="0" smtClean="0"/>
              <a:t>&gt; plotContours(1978,2012,20,2000,contourLevels=seq(0,12,2))</a:t>
            </a:r>
            <a:endParaRPr 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accel="50000" decel="5000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accel="50000" decel="5000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ppt_x"/>
                                          </p:val>
                                        </p:tav>
                                        <p:tav tm="100000">
                                          <p:val>
                                            <p:strVal val="#ppt_x"/>
                                          </p:val>
                                        </p:tav>
                                      </p:tavLst>
                                    </p:anim>
                                    <p:anim calcmode="lin" valueType="num">
                                      <p:cBhvr additive="base">
                                        <p:cTn id="14"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mc:AlternateContent>
          <mc:Choice xmlns:ma="http://schemas.microsoft.com/office/mac/drawingml/2008/main" Requires="ma">
            <p:blipFill>
              <a:blip r:embed="rId2"/>
              <a:srcRect l="2098" t="17647" r="5283" b="24034"/>
              <a:stretch>
                <a:fillRect/>
              </a:stretch>
            </p:blipFill>
          </mc:Choice>
          <mc:Fallback>
            <p:blipFill>
              <a:blip r:embed="rId3"/>
              <a:srcRect l="2098" t="17647" r="5283" b="24034"/>
              <a:stretch>
                <a:fillRect/>
              </a:stretch>
            </p:blipFill>
          </mc:Fallback>
        </mc:AlternateContent>
        <p:spPr>
          <a:xfrm>
            <a:off x="0" y="650240"/>
            <a:ext cx="9144000" cy="4197048"/>
          </a:xfrm>
          <a:prstGeom prst="rect">
            <a:avLst/>
          </a:prstGeom>
        </p:spPr>
      </p:pic>
      <p:sp>
        <p:nvSpPr>
          <p:cNvPr id="3" name="Rectangle 2"/>
          <p:cNvSpPr/>
          <p:nvPr/>
        </p:nvSpPr>
        <p:spPr>
          <a:xfrm>
            <a:off x="0" y="0"/>
            <a:ext cx="8138160" cy="523220"/>
          </a:xfrm>
          <a:prstGeom prst="rect">
            <a:avLst/>
          </a:prstGeom>
        </p:spPr>
        <p:txBody>
          <a:bodyPr wrap="square">
            <a:spAutoFit/>
          </a:bodyPr>
          <a:lstStyle/>
          <a:p>
            <a:r>
              <a:rPr lang="en-US" sz="2800" b="1" dirty="0" smtClean="0"/>
              <a:t>&gt; plotDiffContours(1993,2011,20,2000,maxDiff=4)</a:t>
            </a:r>
            <a:endParaRPr lang="en-US" sz="2800" b="1" dirty="0"/>
          </a:p>
        </p:txBody>
      </p:sp>
      <p:sp>
        <p:nvSpPr>
          <p:cNvPr id="4" name="TextBox 3"/>
          <p:cNvSpPr txBox="1"/>
          <p:nvPr/>
        </p:nvSpPr>
        <p:spPr>
          <a:xfrm>
            <a:off x="426720" y="4978400"/>
            <a:ext cx="8439630" cy="1200328"/>
          </a:xfrm>
          <a:prstGeom prst="rect">
            <a:avLst/>
          </a:prstGeom>
          <a:noFill/>
        </p:spPr>
        <p:txBody>
          <a:bodyPr wrap="none" rtlCol="0">
            <a:spAutoFit/>
          </a:bodyPr>
          <a:lstStyle/>
          <a:p>
            <a:r>
              <a:rPr lang="en-US" sz="2400" b="1" dirty="0" smtClean="0"/>
              <a:t>Concentrations decreasing at high discharge throughout the year</a:t>
            </a:r>
          </a:p>
          <a:p>
            <a:r>
              <a:rPr lang="en-US" sz="2400" b="1" dirty="0" smtClean="0"/>
              <a:t>Biggest declines around May and June</a:t>
            </a:r>
          </a:p>
          <a:p>
            <a:r>
              <a:rPr lang="en-US" sz="2400" b="1" dirty="0" smtClean="0"/>
              <a:t>Some increase at low flows from February through June</a:t>
            </a:r>
            <a:endParaRPr 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133121" y="431820"/>
            <a:ext cx="9010879" cy="6568420"/>
          </a:xfrm>
          <a:prstGeom prst="rect">
            <a:avLst/>
          </a:prstGeom>
        </p:spPr>
      </p:pic>
      <p:sp>
        <p:nvSpPr>
          <p:cNvPr id="3" name="Rectangle 2"/>
          <p:cNvSpPr/>
          <p:nvPr/>
        </p:nvSpPr>
        <p:spPr>
          <a:xfrm>
            <a:off x="0" y="31710"/>
            <a:ext cx="9144000" cy="400110"/>
          </a:xfrm>
          <a:prstGeom prst="rect">
            <a:avLst/>
          </a:prstGeom>
        </p:spPr>
        <p:txBody>
          <a:bodyPr wrap="square">
            <a:spAutoFit/>
          </a:bodyPr>
          <a:lstStyle/>
          <a:p>
            <a:r>
              <a:rPr lang="en-US" sz="2000" b="1" dirty="0" smtClean="0"/>
              <a:t>&gt; plotConcQSmooth("1993-04-01","2011-04-01",NA,qLow=100,qHigh=1000)</a:t>
            </a:r>
            <a:endParaRPr lang="en-US" sz="2000" b="1" dirty="0"/>
          </a:p>
        </p:txBody>
      </p:sp>
      <p:sp>
        <p:nvSpPr>
          <p:cNvPr id="4" name="TextBox 3"/>
          <p:cNvSpPr txBox="1"/>
          <p:nvPr/>
        </p:nvSpPr>
        <p:spPr>
          <a:xfrm>
            <a:off x="4734560" y="2702560"/>
            <a:ext cx="3952240" cy="1815882"/>
          </a:xfrm>
          <a:prstGeom prst="rect">
            <a:avLst/>
          </a:prstGeom>
          <a:noFill/>
        </p:spPr>
        <p:txBody>
          <a:bodyPr wrap="square" rtlCol="0">
            <a:spAutoFit/>
          </a:bodyPr>
          <a:lstStyle/>
          <a:p>
            <a:r>
              <a:rPr lang="en-US" sz="2800" b="1" dirty="0" smtClean="0"/>
              <a:t>Some good news here, reduced TN concentrations at high flows in the Spring</a:t>
            </a:r>
            <a:endParaRPr lang="en-US" sz="2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Rectangle 2"/>
          <p:cNvSpPr/>
          <p:nvPr/>
        </p:nvSpPr>
        <p:spPr>
          <a:xfrm>
            <a:off x="0" y="31710"/>
            <a:ext cx="9144000" cy="400110"/>
          </a:xfrm>
          <a:prstGeom prst="rect">
            <a:avLst/>
          </a:prstGeom>
        </p:spPr>
        <p:txBody>
          <a:bodyPr wrap="square">
            <a:spAutoFit/>
          </a:bodyPr>
          <a:lstStyle/>
          <a:p>
            <a:r>
              <a:rPr lang="en-US" sz="2000" b="1" dirty="0" smtClean="0"/>
              <a:t>&gt; plotConcQSmooth("1993-04-01","2011-04-01",NA,qLow=20,qHigh=5000)</a:t>
            </a:r>
            <a:endParaRPr lang="en-US" sz="2000" b="1" dirty="0"/>
          </a:p>
        </p:txBody>
      </p:sp>
      <p:pic>
        <p:nvPicPr>
          <p:cNvPr id="4" name="Picture 3"/>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328253" y="431820"/>
            <a:ext cx="8815747" cy="6426180"/>
          </a:xfrm>
          <a:prstGeom prst="rect">
            <a:avLst/>
          </a:prstGeom>
        </p:spPr>
      </p:pic>
      <p:sp>
        <p:nvSpPr>
          <p:cNvPr id="5" name="TextBox 4"/>
          <p:cNvSpPr txBox="1"/>
          <p:nvPr/>
        </p:nvSpPr>
        <p:spPr>
          <a:xfrm>
            <a:off x="1686560" y="1889760"/>
            <a:ext cx="4069055" cy="461665"/>
          </a:xfrm>
          <a:prstGeom prst="rect">
            <a:avLst/>
          </a:prstGeom>
          <a:noFill/>
        </p:spPr>
        <p:txBody>
          <a:bodyPr wrap="none" rtlCol="0">
            <a:spAutoFit/>
          </a:bodyPr>
          <a:lstStyle/>
          <a:p>
            <a:r>
              <a:rPr lang="en-US" sz="2400" b="1" i="1" dirty="0" smtClean="0">
                <a:solidFill>
                  <a:srgbClr val="FF0000"/>
                </a:solidFill>
              </a:rPr>
              <a:t>An example of “EGRET abuse” </a:t>
            </a:r>
            <a:endParaRPr lang="en-US" sz="2400" b="1" i="1" dirty="0">
              <a:solidFill>
                <a:srgbClr val="FF0000"/>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554" name="Rectangle 5"/>
          <p:cNvSpPr>
            <a:spLocks noChangeArrowheads="1"/>
          </p:cNvSpPr>
          <p:nvPr/>
        </p:nvSpPr>
        <p:spPr bwMode="auto">
          <a:xfrm>
            <a:off x="0" y="0"/>
            <a:ext cx="9144000" cy="6858000"/>
          </a:xfrm>
          <a:prstGeom prst="rect">
            <a:avLst/>
          </a:prstGeom>
          <a:solidFill>
            <a:srgbClr val="FFFFFF"/>
          </a:solidFill>
          <a:ln w="12700">
            <a:solidFill>
              <a:schemeClr val="tx1"/>
            </a:solidFill>
            <a:round/>
            <a:headEnd/>
            <a:tailEnd/>
          </a:ln>
        </p:spPr>
        <p:txBody>
          <a:bodyPr>
            <a:prstTxWarp prst="textNoShape">
              <a:avLst/>
            </a:prstTxWarp>
          </a:bodyPr>
          <a:lstStyle/>
          <a:p>
            <a:pPr eaLnBrk="0" hangingPunct="0"/>
            <a:endParaRPr lang="en-US"/>
          </a:p>
        </p:txBody>
      </p:sp>
      <p:pic>
        <p:nvPicPr>
          <p:cNvPr id="23555" name="Content Placeholder 7" descr="Potomac nitrate 6.pdf"/>
          <p:cNvPicPr>
            <a:picLocks noGrp="1" noChangeAspect="1"/>
          </p:cNvPicPr>
          <p:nvPr>
            <p:ph idx="1"/>
          </p:nvPr>
        </p:nvPicPr>
        <p:blipFill>
          <a:blip r:embed="rId2"/>
          <a:srcRect l="-2321" r="1555"/>
          <a:stretch>
            <a:fillRect/>
          </a:stretch>
        </p:blipFill>
        <p:spPr>
          <a:xfrm>
            <a:off x="-104775" y="0"/>
            <a:ext cx="9277350" cy="5943600"/>
          </a:xfrm>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Picture 5"/>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331769" y="609600"/>
            <a:ext cx="8976061" cy="6543040"/>
          </a:xfrm>
          <a:prstGeom prst="rect">
            <a:avLst/>
          </a:prstGeom>
        </p:spPr>
      </p:pic>
      <p:sp>
        <p:nvSpPr>
          <p:cNvPr id="7" name="Rectangle 6"/>
          <p:cNvSpPr/>
          <p:nvPr/>
        </p:nvSpPr>
        <p:spPr>
          <a:xfrm>
            <a:off x="0" y="0"/>
            <a:ext cx="6939280" cy="400110"/>
          </a:xfrm>
          <a:prstGeom prst="rect">
            <a:avLst/>
          </a:prstGeom>
        </p:spPr>
        <p:txBody>
          <a:bodyPr wrap="square">
            <a:spAutoFit/>
          </a:bodyPr>
          <a:lstStyle/>
          <a:p>
            <a:r>
              <a:rPr lang="en-US" sz="2000" b="1" dirty="0" smtClean="0"/>
              <a:t>&gt; </a:t>
            </a:r>
            <a:r>
              <a:rPr lang="en-US" sz="2000" b="1" dirty="0" err="1" smtClean="0"/>
              <a:t>plotConcTime(qLower</a:t>
            </a:r>
            <a:r>
              <a:rPr lang="en-US" sz="2000" b="1" dirty="0" smtClean="0"/>
              <a:t>=500,paLong=4,paStart=4) </a:t>
            </a:r>
            <a:endParaRPr lang="en-US" sz="2000" b="1" dirty="0"/>
          </a:p>
        </p:txBody>
      </p:sp>
      <p:sp>
        <p:nvSpPr>
          <p:cNvPr id="4" name="Oval 3"/>
          <p:cNvSpPr/>
          <p:nvPr/>
        </p:nvSpPr>
        <p:spPr>
          <a:xfrm>
            <a:off x="0" y="6695440"/>
            <a:ext cx="142240" cy="162560"/>
          </a:xfrm>
          <a:prstGeom prst="ellipse">
            <a:avLst/>
          </a:prstGeom>
          <a:solidFill>
            <a:schemeClr val="accent2">
              <a:alpha val="5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58622" y="593755"/>
            <a:ext cx="8458200" cy="4775200"/>
          </a:xfrm>
          <a:prstGeom prst="rect">
            <a:avLst/>
          </a:prstGeom>
        </p:spPr>
      </p:pic>
      <p:sp>
        <p:nvSpPr>
          <p:cNvPr id="3" name="TextBox 2"/>
          <p:cNvSpPr txBox="1"/>
          <p:nvPr/>
        </p:nvSpPr>
        <p:spPr>
          <a:xfrm>
            <a:off x="58622" y="104745"/>
            <a:ext cx="8902498" cy="400110"/>
          </a:xfrm>
          <a:prstGeom prst="rect">
            <a:avLst/>
          </a:prstGeom>
          <a:noFill/>
        </p:spPr>
        <p:txBody>
          <a:bodyPr wrap="none" rtlCol="0">
            <a:spAutoFit/>
          </a:bodyPr>
          <a:lstStyle/>
          <a:p>
            <a:r>
              <a:rPr lang="en-US" sz="2000" b="1" dirty="0" smtClean="0"/>
              <a:t>Moving to the western edge of the corn belt – the Missouri River at Hermann, MO</a:t>
            </a:r>
            <a:endParaRPr lang="en-US" sz="2000" b="1" dirty="0"/>
          </a:p>
        </p:txBody>
      </p:sp>
      <p:sp>
        <p:nvSpPr>
          <p:cNvPr id="4" name="Rectangle 3"/>
          <p:cNvSpPr/>
          <p:nvPr/>
        </p:nvSpPr>
        <p:spPr>
          <a:xfrm>
            <a:off x="203200" y="2580640"/>
            <a:ext cx="1767840" cy="203200"/>
          </a:xfrm>
          <a:prstGeom prst="rect">
            <a:avLst/>
          </a:prstGeom>
          <a:solidFill>
            <a:srgbClr val="FF0000">
              <a:alpha val="34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4551680" y="4531360"/>
            <a:ext cx="670560" cy="203200"/>
          </a:xfrm>
          <a:prstGeom prst="rect">
            <a:avLst/>
          </a:prstGeom>
          <a:solidFill>
            <a:srgbClr val="FF0000">
              <a:alpha val="34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203200" y="3058160"/>
            <a:ext cx="1767840" cy="203200"/>
          </a:xfrm>
          <a:prstGeom prst="rect">
            <a:avLst/>
          </a:prstGeom>
          <a:solidFill>
            <a:srgbClr val="3366FF">
              <a:alpha val="34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718560" y="3058160"/>
            <a:ext cx="670560" cy="203200"/>
          </a:xfrm>
          <a:prstGeom prst="rect">
            <a:avLst/>
          </a:prstGeom>
          <a:solidFill>
            <a:srgbClr val="3366FF">
              <a:alpha val="34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03200" y="4531360"/>
            <a:ext cx="1767840" cy="203200"/>
          </a:xfrm>
          <a:prstGeom prst="rect">
            <a:avLst/>
          </a:prstGeom>
          <a:solidFill>
            <a:srgbClr val="FF0000">
              <a:alpha val="34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03200" y="5031552"/>
            <a:ext cx="1767840" cy="203200"/>
          </a:xfrm>
          <a:prstGeom prst="rect">
            <a:avLst/>
          </a:prstGeom>
          <a:solidFill>
            <a:srgbClr val="3366FF">
              <a:alpha val="34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541520" y="5031552"/>
            <a:ext cx="670560" cy="203200"/>
          </a:xfrm>
          <a:prstGeom prst="rect">
            <a:avLst/>
          </a:prstGeom>
          <a:solidFill>
            <a:srgbClr val="3366FF">
              <a:alpha val="34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718560" y="2580640"/>
            <a:ext cx="670560" cy="203200"/>
          </a:xfrm>
          <a:prstGeom prst="rect">
            <a:avLst/>
          </a:prstGeom>
          <a:solidFill>
            <a:srgbClr val="FF0000">
              <a:alpha val="34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62560" y="5679440"/>
            <a:ext cx="8757920" cy="400110"/>
          </a:xfrm>
          <a:prstGeom prst="rect">
            <a:avLst/>
          </a:prstGeom>
        </p:spPr>
        <p:txBody>
          <a:bodyPr wrap="square">
            <a:spAutoFit/>
          </a:bodyPr>
          <a:lstStyle/>
          <a:p>
            <a:r>
              <a:rPr lang="en-US" sz="2000" b="1" dirty="0" smtClean="0"/>
              <a:t>&gt; </a:t>
            </a:r>
            <a:r>
              <a:rPr lang="en-US" sz="2000" b="1" dirty="0" err="1" smtClean="0"/>
              <a:t>tableChange(fluxUnit</a:t>
            </a:r>
            <a:r>
              <a:rPr lang="en-US" sz="2000" b="1" dirty="0" smtClean="0"/>
              <a:t>=9,yearPoints=c(1980,2000,2011))</a:t>
            </a:r>
            <a:endParaRPr lang="en-US" sz="20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accel="50000" decel="5000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accel="50000" decel="5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accel="50000" decel="5000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par>
                                <p:cTn id="23" presetID="2" presetClass="entr" presetSubtype="4" accel="50000" decel="5000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accel="50000" decel="5000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par>
                                <p:cTn id="33" presetID="2" presetClass="entr" presetSubtype="4" accel="50000" decel="5000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accel="50000" decel="5000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1+#ppt_h/2"/>
                                          </p:val>
                                        </p:tav>
                                        <p:tav tm="100000">
                                          <p:val>
                                            <p:strVal val="#ppt_y"/>
                                          </p:val>
                                        </p:tav>
                                      </p:tavLst>
                                    </p:anim>
                                  </p:childTnLst>
                                </p:cTn>
                              </p:par>
                              <p:par>
                                <p:cTn id="43" presetID="2" presetClass="entr" presetSubtype="4" accel="50000" decel="5000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p:bld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58622" y="594360"/>
            <a:ext cx="8458200" cy="4775200"/>
          </a:xfrm>
          <a:prstGeom prst="rect">
            <a:avLst/>
          </a:prstGeom>
        </p:spPr>
      </p:pic>
      <p:sp>
        <p:nvSpPr>
          <p:cNvPr id="3" name="TextBox 2"/>
          <p:cNvSpPr txBox="1"/>
          <p:nvPr/>
        </p:nvSpPr>
        <p:spPr>
          <a:xfrm>
            <a:off x="58622" y="104745"/>
            <a:ext cx="8902498" cy="400110"/>
          </a:xfrm>
          <a:prstGeom prst="rect">
            <a:avLst/>
          </a:prstGeom>
          <a:noFill/>
        </p:spPr>
        <p:txBody>
          <a:bodyPr wrap="none" rtlCol="0">
            <a:spAutoFit/>
          </a:bodyPr>
          <a:lstStyle/>
          <a:p>
            <a:r>
              <a:rPr lang="en-US" sz="2000" b="1" dirty="0" smtClean="0"/>
              <a:t>Moving to the western edge of the corn belt – the Missouri River at Hermann, MO</a:t>
            </a:r>
            <a:endParaRPr lang="en-US" sz="2000" b="1" dirty="0"/>
          </a:p>
        </p:txBody>
      </p:sp>
      <p:sp>
        <p:nvSpPr>
          <p:cNvPr id="4" name="Rectangle 3"/>
          <p:cNvSpPr/>
          <p:nvPr/>
        </p:nvSpPr>
        <p:spPr>
          <a:xfrm>
            <a:off x="203200" y="2580640"/>
            <a:ext cx="1767840" cy="203200"/>
          </a:xfrm>
          <a:prstGeom prst="rect">
            <a:avLst/>
          </a:prstGeom>
          <a:solidFill>
            <a:srgbClr val="FF0000">
              <a:alpha val="34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4551680" y="4531360"/>
            <a:ext cx="670560" cy="203200"/>
          </a:xfrm>
          <a:prstGeom prst="rect">
            <a:avLst/>
          </a:prstGeom>
          <a:solidFill>
            <a:srgbClr val="FF0000">
              <a:alpha val="34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203200" y="3058160"/>
            <a:ext cx="1767840" cy="203200"/>
          </a:xfrm>
          <a:prstGeom prst="rect">
            <a:avLst/>
          </a:prstGeom>
          <a:solidFill>
            <a:srgbClr val="3366FF">
              <a:alpha val="34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718560" y="3058160"/>
            <a:ext cx="670560" cy="203200"/>
          </a:xfrm>
          <a:prstGeom prst="rect">
            <a:avLst/>
          </a:prstGeom>
          <a:solidFill>
            <a:srgbClr val="3366FF">
              <a:alpha val="34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03200" y="4531360"/>
            <a:ext cx="1767840" cy="203200"/>
          </a:xfrm>
          <a:prstGeom prst="rect">
            <a:avLst/>
          </a:prstGeom>
          <a:solidFill>
            <a:srgbClr val="FF0000">
              <a:alpha val="34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03200" y="5031552"/>
            <a:ext cx="1767840" cy="203200"/>
          </a:xfrm>
          <a:prstGeom prst="rect">
            <a:avLst/>
          </a:prstGeom>
          <a:solidFill>
            <a:srgbClr val="3366FF">
              <a:alpha val="34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541520" y="5031552"/>
            <a:ext cx="670560" cy="203200"/>
          </a:xfrm>
          <a:prstGeom prst="rect">
            <a:avLst/>
          </a:prstGeom>
          <a:solidFill>
            <a:srgbClr val="3366FF">
              <a:alpha val="34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718560" y="2580640"/>
            <a:ext cx="670560" cy="203200"/>
          </a:xfrm>
          <a:prstGeom prst="rect">
            <a:avLst/>
          </a:prstGeom>
          <a:solidFill>
            <a:srgbClr val="FF0000">
              <a:alpha val="34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62560" y="5679440"/>
            <a:ext cx="8757920" cy="400110"/>
          </a:xfrm>
          <a:prstGeom prst="rect">
            <a:avLst/>
          </a:prstGeom>
        </p:spPr>
        <p:txBody>
          <a:bodyPr wrap="square">
            <a:spAutoFit/>
          </a:bodyPr>
          <a:lstStyle/>
          <a:p>
            <a:r>
              <a:rPr lang="en-US" sz="2000" b="1" dirty="0" smtClean="0"/>
              <a:t>&gt; </a:t>
            </a:r>
            <a:r>
              <a:rPr lang="en-US" sz="2000" b="1" dirty="0" err="1" smtClean="0"/>
              <a:t>tableChange(fluxUnit</a:t>
            </a:r>
            <a:r>
              <a:rPr lang="en-US" sz="2000" b="1" dirty="0" smtClean="0"/>
              <a:t>=9,yearPoints=c(1980,2000,2011))</a:t>
            </a:r>
            <a:endParaRPr lang="en-US" sz="20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accel="50000" decel="5000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accel="50000" decel="5000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accel="50000" decel="5000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accel="50000" decel="5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accel="50000" decel="5000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ppt_x"/>
                                          </p:val>
                                        </p:tav>
                                        <p:tav tm="100000">
                                          <p:val>
                                            <p:strVal val="#ppt_x"/>
                                          </p:val>
                                        </p:tav>
                                      </p:tavLst>
                                    </p:anim>
                                    <p:anim calcmode="lin" valueType="num">
                                      <p:cBhvr additive="base">
                                        <p:cTn id="36" dur="500" fill="hold"/>
                                        <p:tgtEl>
                                          <p:spTgt spid="8"/>
                                        </p:tgtEl>
                                        <p:attrNameLst>
                                          <p:attrName>ppt_y</p:attrName>
                                        </p:attrNameLst>
                                      </p:cBhvr>
                                      <p:tavLst>
                                        <p:tav tm="0">
                                          <p:val>
                                            <p:strVal val="1+#ppt_h/2"/>
                                          </p:val>
                                        </p:tav>
                                        <p:tav tm="100000">
                                          <p:val>
                                            <p:strVal val="#ppt_y"/>
                                          </p:val>
                                        </p:tav>
                                      </p:tavLst>
                                    </p:anim>
                                  </p:childTnLst>
                                </p:cTn>
                              </p:par>
                              <p:par>
                                <p:cTn id="37" presetID="2" presetClass="entr" presetSubtype="4" accel="50000" decel="5000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accel="50000" decel="5000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ppt_x"/>
                                          </p:val>
                                        </p:tav>
                                        <p:tav tm="100000">
                                          <p:val>
                                            <p:strVal val="#ppt_x"/>
                                          </p:val>
                                        </p:tav>
                                      </p:tavLst>
                                    </p:anim>
                                    <p:anim calcmode="lin" valueType="num">
                                      <p:cBhvr additive="base">
                                        <p:cTn id="46" dur="500" fill="hold"/>
                                        <p:tgtEl>
                                          <p:spTgt spid="9"/>
                                        </p:tgtEl>
                                        <p:attrNameLst>
                                          <p:attrName>ppt_y</p:attrName>
                                        </p:attrNameLst>
                                      </p:cBhvr>
                                      <p:tavLst>
                                        <p:tav tm="0">
                                          <p:val>
                                            <p:strVal val="1+#ppt_h/2"/>
                                          </p:val>
                                        </p:tav>
                                        <p:tav tm="100000">
                                          <p:val>
                                            <p:strVal val="#ppt_y"/>
                                          </p:val>
                                        </p:tav>
                                      </p:tavLst>
                                    </p:anim>
                                  </p:childTnLst>
                                </p:cTn>
                              </p:par>
                              <p:par>
                                <p:cTn id="47" presetID="2" presetClass="entr" presetSubtype="4" accel="50000" decel="5000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ppt_x"/>
                                          </p:val>
                                        </p:tav>
                                        <p:tav tm="100000">
                                          <p:val>
                                            <p:strVal val="#ppt_x"/>
                                          </p:val>
                                        </p:tav>
                                      </p:tavLst>
                                    </p:anim>
                                    <p:anim calcmode="lin" valueType="num">
                                      <p:cBhvr additive="base">
                                        <p:cTn id="5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p:bld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mc:AlternateContent>
          <mc:Choice xmlns:ma="http://schemas.microsoft.com/office/mac/drawingml/2008/main" Requires="ma">
            <p:blipFill>
              <a:blip r:embed="rId3"/>
              <a:srcRect l="5735" t="10261" b="16522"/>
              <a:stretch>
                <a:fillRect/>
              </a:stretch>
            </p:blipFill>
          </mc:Choice>
          <mc:Fallback>
            <p:blipFill>
              <a:blip r:embed="rId4"/>
              <a:srcRect l="5735" t="10261" b="16522"/>
              <a:stretch>
                <a:fillRect/>
              </a:stretch>
            </p:blipFill>
          </mc:Fallback>
        </mc:AlternateContent>
        <p:spPr>
          <a:xfrm>
            <a:off x="4429760" y="1889760"/>
            <a:ext cx="4389120" cy="3778772"/>
          </a:xfrm>
          <a:prstGeom prst="rect">
            <a:avLst/>
          </a:prstGeom>
        </p:spPr>
      </p:pic>
      <p:pic>
        <p:nvPicPr>
          <p:cNvPr id="3" name="Picture 2"/>
          <p:cNvPicPr>
            <a:picLocks noChangeAspect="1"/>
          </p:cNvPicPr>
          <p:nvPr/>
        </p:nvPicPr>
        <mc:AlternateContent>
          <mc:Choice xmlns:ma="http://schemas.microsoft.com/office/mac/drawingml/2008/main" Requires="ma">
            <p:blipFill>
              <a:blip r:embed="rId5"/>
              <a:srcRect l="4049" t="9742" b="16317"/>
              <a:stretch>
                <a:fillRect/>
              </a:stretch>
            </p:blipFill>
          </mc:Choice>
          <mc:Fallback>
            <p:blipFill>
              <a:blip r:embed="rId6"/>
              <a:srcRect l="4049" t="9742" b="16317"/>
              <a:stretch>
                <a:fillRect/>
              </a:stretch>
            </p:blipFill>
          </mc:Fallback>
        </mc:AlternateContent>
        <p:spPr>
          <a:xfrm>
            <a:off x="0" y="1889760"/>
            <a:ext cx="4423852" cy="3778772"/>
          </a:xfrm>
          <a:prstGeom prst="rect">
            <a:avLst/>
          </a:prstGeom>
        </p:spPr>
      </p:pic>
      <p:sp>
        <p:nvSpPr>
          <p:cNvPr id="4" name="TextBox 3"/>
          <p:cNvSpPr txBox="1"/>
          <p:nvPr/>
        </p:nvSpPr>
        <p:spPr>
          <a:xfrm>
            <a:off x="660400" y="0"/>
            <a:ext cx="7914639" cy="830997"/>
          </a:xfrm>
          <a:prstGeom prst="rect">
            <a:avLst/>
          </a:prstGeom>
          <a:noFill/>
        </p:spPr>
        <p:txBody>
          <a:bodyPr wrap="square" rtlCol="0">
            <a:spAutoFit/>
          </a:bodyPr>
          <a:lstStyle/>
          <a:p>
            <a:r>
              <a:rPr lang="en-US" sz="2400" b="1" dirty="0" smtClean="0"/>
              <a:t>Gulf Hypoxia concerns are focused on May flux (rather than annual). What’s been the trend in May flux.</a:t>
            </a:r>
            <a:endParaRPr lang="en-US" sz="2400" b="1" dirty="0"/>
          </a:p>
        </p:txBody>
      </p:sp>
      <p:sp>
        <p:nvSpPr>
          <p:cNvPr id="5" name="Rectangle 4"/>
          <p:cNvSpPr/>
          <p:nvPr/>
        </p:nvSpPr>
        <p:spPr>
          <a:xfrm>
            <a:off x="0" y="966430"/>
            <a:ext cx="5273040" cy="646331"/>
          </a:xfrm>
          <a:prstGeom prst="rect">
            <a:avLst/>
          </a:prstGeom>
        </p:spPr>
        <p:txBody>
          <a:bodyPr wrap="square">
            <a:spAutoFit/>
          </a:bodyPr>
          <a:lstStyle/>
          <a:p>
            <a:r>
              <a:rPr lang="en-US" dirty="0" smtClean="0"/>
              <a:t>&gt; AnnualResults&lt;-</a:t>
            </a:r>
            <a:r>
              <a:rPr lang="en-US" dirty="0" err="1" smtClean="0"/>
              <a:t>setupYears(paLong</a:t>
            </a:r>
            <a:r>
              <a:rPr lang="en-US" dirty="0" smtClean="0"/>
              <a:t>=12,paStart=10)</a:t>
            </a:r>
          </a:p>
          <a:p>
            <a:r>
              <a:rPr lang="en-US" dirty="0" smtClean="0"/>
              <a:t>&gt; plotFluxHist(1980,2012)</a:t>
            </a:r>
            <a:endParaRPr lang="en-US" dirty="0"/>
          </a:p>
        </p:txBody>
      </p:sp>
      <p:sp>
        <p:nvSpPr>
          <p:cNvPr id="6" name="Rectangle 5"/>
          <p:cNvSpPr/>
          <p:nvPr/>
        </p:nvSpPr>
        <p:spPr>
          <a:xfrm>
            <a:off x="4291772" y="1289595"/>
            <a:ext cx="5273040" cy="646331"/>
          </a:xfrm>
          <a:prstGeom prst="rect">
            <a:avLst/>
          </a:prstGeom>
        </p:spPr>
        <p:txBody>
          <a:bodyPr wrap="square">
            <a:spAutoFit/>
          </a:bodyPr>
          <a:lstStyle/>
          <a:p>
            <a:r>
              <a:rPr lang="en-US" dirty="0" smtClean="0"/>
              <a:t>&gt; AnnualResults&lt;-</a:t>
            </a:r>
            <a:r>
              <a:rPr lang="en-US" dirty="0" err="1" smtClean="0"/>
              <a:t>setupYears(paLong</a:t>
            </a:r>
            <a:r>
              <a:rPr lang="en-US" dirty="0" smtClean="0"/>
              <a:t>=1,paStart=5)</a:t>
            </a:r>
          </a:p>
          <a:p>
            <a:r>
              <a:rPr lang="en-US" dirty="0" smtClean="0"/>
              <a:t>&gt; plotFluxHist(1980,2012)</a:t>
            </a:r>
            <a:endParaRPr lang="en-US" dirty="0"/>
          </a:p>
        </p:txBody>
      </p:sp>
      <p:sp>
        <p:nvSpPr>
          <p:cNvPr id="7" name="TextBox 6"/>
          <p:cNvSpPr txBox="1"/>
          <p:nvPr/>
        </p:nvSpPr>
        <p:spPr>
          <a:xfrm>
            <a:off x="264161" y="5984240"/>
            <a:ext cx="8676640" cy="707886"/>
          </a:xfrm>
          <a:prstGeom prst="rect">
            <a:avLst/>
          </a:prstGeom>
          <a:noFill/>
        </p:spPr>
        <p:txBody>
          <a:bodyPr wrap="square" rtlCol="0">
            <a:spAutoFit/>
          </a:bodyPr>
          <a:lstStyle/>
          <a:p>
            <a:r>
              <a:rPr lang="en-US" sz="2000" b="1" dirty="0" smtClean="0"/>
              <a:t>Annual flux keeps rising, but May flux seems flat, suggesting that the flux is getting more “spread out” over the course of the year.  </a:t>
            </a:r>
            <a:r>
              <a:rPr lang="en-US" sz="2000" b="1" i="1" dirty="0" smtClean="0"/>
              <a:t>The role of groundwater?</a:t>
            </a:r>
            <a:endParaRPr lang="en-US" sz="2000" b="1"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182880" y="603548"/>
            <a:ext cx="9109710" cy="6437332"/>
          </a:xfrm>
          <a:prstGeom prst="rect">
            <a:avLst/>
          </a:prstGeom>
        </p:spPr>
      </p:pic>
      <p:sp>
        <p:nvSpPr>
          <p:cNvPr id="3" name="Rectangle 2"/>
          <p:cNvSpPr/>
          <p:nvPr/>
        </p:nvSpPr>
        <p:spPr>
          <a:xfrm>
            <a:off x="0" y="0"/>
            <a:ext cx="8971280" cy="400110"/>
          </a:xfrm>
          <a:prstGeom prst="rect">
            <a:avLst/>
          </a:prstGeom>
        </p:spPr>
        <p:txBody>
          <a:bodyPr wrap="square">
            <a:spAutoFit/>
          </a:bodyPr>
          <a:lstStyle/>
          <a:p>
            <a:r>
              <a:rPr lang="en-US" sz="2000" b="1" dirty="0" smtClean="0"/>
              <a:t>&gt; plotConcQSmooth("1985-05-01","2009-05-01",NA,qLow=50,qHigh=200,qUnit=3)</a:t>
            </a:r>
            <a:endParaRPr lang="en-US" sz="2000" b="1"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mc:AlternateContent>
          <mc:Choice xmlns:ma="http://schemas.microsoft.com/office/mac/drawingml/2008/main" Requires="ma">
            <p:blipFill>
              <a:blip r:embed="rId2"/>
              <a:srcRect l="3623" t="19319" r="8095" b="26176"/>
              <a:stretch>
                <a:fillRect/>
              </a:stretch>
            </p:blipFill>
          </mc:Choice>
          <mc:Fallback>
            <p:blipFill>
              <a:blip r:embed="rId3"/>
              <a:srcRect l="3623" t="19319" r="8095" b="26176"/>
              <a:stretch>
                <a:fillRect/>
              </a:stretch>
            </p:blipFill>
          </mc:Fallback>
        </mc:AlternateContent>
        <p:spPr>
          <a:xfrm>
            <a:off x="1" y="1515118"/>
            <a:ext cx="9186310" cy="5342882"/>
          </a:xfrm>
          <a:prstGeom prst="rect">
            <a:avLst/>
          </a:prstGeom>
        </p:spPr>
      </p:pic>
      <p:sp>
        <p:nvSpPr>
          <p:cNvPr id="3" name="Rectangle 2"/>
          <p:cNvSpPr/>
          <p:nvPr/>
        </p:nvSpPr>
        <p:spPr>
          <a:xfrm>
            <a:off x="182880" y="243840"/>
            <a:ext cx="8575040" cy="400110"/>
          </a:xfrm>
          <a:prstGeom prst="rect">
            <a:avLst/>
          </a:prstGeom>
        </p:spPr>
        <p:txBody>
          <a:bodyPr wrap="square">
            <a:spAutoFit/>
          </a:bodyPr>
          <a:lstStyle/>
          <a:p>
            <a:r>
              <a:rPr lang="en-US" sz="2000" b="1" dirty="0" smtClean="0"/>
              <a:t>&gt; plotContours(1979,2012,20,500,qUnit=3,contourLevels=seq(0,6,0.5))</a:t>
            </a:r>
            <a:endParaRPr lang="en-US" sz="2000" b="1" dirty="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mc:AlternateContent>
          <mc:Choice xmlns:ma="http://schemas.microsoft.com/office/mac/drawingml/2008/main" Requires="ma">
            <p:blipFill>
              <a:blip r:embed="rId2"/>
              <a:srcRect l="2561" t="19646" r="5789" b="25841"/>
              <a:stretch>
                <a:fillRect/>
              </a:stretch>
            </p:blipFill>
          </mc:Choice>
          <mc:Fallback>
            <p:blipFill>
              <a:blip r:embed="rId3"/>
              <a:srcRect l="2561" t="19646" r="5789" b="25841"/>
              <a:stretch>
                <a:fillRect/>
              </a:stretch>
            </p:blipFill>
          </mc:Fallback>
        </mc:AlternateContent>
        <p:spPr>
          <a:xfrm>
            <a:off x="96982" y="2590800"/>
            <a:ext cx="9047018" cy="4267200"/>
          </a:xfrm>
          <a:prstGeom prst="rect">
            <a:avLst/>
          </a:prstGeom>
        </p:spPr>
      </p:pic>
      <p:sp>
        <p:nvSpPr>
          <p:cNvPr id="3" name="Rectangle 2"/>
          <p:cNvSpPr/>
          <p:nvPr/>
        </p:nvSpPr>
        <p:spPr>
          <a:xfrm>
            <a:off x="96982" y="1667470"/>
            <a:ext cx="8803178" cy="461665"/>
          </a:xfrm>
          <a:prstGeom prst="rect">
            <a:avLst/>
          </a:prstGeom>
        </p:spPr>
        <p:txBody>
          <a:bodyPr wrap="square">
            <a:spAutoFit/>
          </a:bodyPr>
          <a:lstStyle/>
          <a:p>
            <a:r>
              <a:rPr lang="en-US" sz="2400" b="1" dirty="0" smtClean="0"/>
              <a:t>&gt; plotDiffContours(1982,2011,50,200,qUnit=3,maxDiff=2)</a:t>
            </a:r>
            <a:endParaRPr lang="en-US" sz="2400" b="1"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1442720" y="215900"/>
            <a:ext cx="7518400" cy="3213100"/>
          </a:xfrm>
          <a:prstGeom prst="rect">
            <a:avLst/>
          </a:prstGeom>
        </p:spPr>
      </p:pic>
      <p:pic>
        <p:nvPicPr>
          <p:cNvPr id="4" name="Picture 3"/>
          <p:cNvPicPr>
            <a:picLocks noChangeAspect="1"/>
          </p:cNvPicPr>
          <p:nvPr/>
        </p:nvPicPr>
        <mc:AlternateContent>
          <mc:Choice xmlns:ma="http://schemas.microsoft.com/office/mac/drawingml/2008/main" Requires="ma">
            <p:blipFill>
              <a:blip r:embed="rId4"/>
              <a:stretch>
                <a:fillRect/>
              </a:stretch>
            </p:blipFill>
          </mc:Choice>
          <mc:Fallback>
            <p:blipFill>
              <a:blip r:embed="rId5"/>
              <a:stretch>
                <a:fillRect/>
              </a:stretch>
            </p:blipFill>
          </mc:Fallback>
        </mc:AlternateContent>
        <p:spPr>
          <a:xfrm>
            <a:off x="528320" y="3098800"/>
            <a:ext cx="7518400" cy="3213100"/>
          </a:xfrm>
          <a:prstGeom prst="rect">
            <a:avLst/>
          </a:prstGeom>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p:cNvPicPr>
            <a:picLocks noChangeAspect="1"/>
          </p:cNvPicPr>
          <p:nvPr/>
        </p:nvPicPr>
        <mc:AlternateContent>
          <mc:Choice xmlns:ma="http://schemas.microsoft.com/office/mac/drawingml/2008/main" Requires="ma">
            <p:blipFill>
              <a:blip r:embed="rId2"/>
              <a:srcRect b="9249"/>
              <a:stretch>
                <a:fillRect/>
              </a:stretch>
            </p:blipFill>
          </mc:Choice>
          <mc:Fallback>
            <p:blipFill>
              <a:blip r:embed="rId3"/>
              <a:srcRect b="9249"/>
              <a:stretch>
                <a:fillRect/>
              </a:stretch>
            </p:blipFill>
          </mc:Fallback>
        </mc:AlternateContent>
        <p:spPr>
          <a:xfrm>
            <a:off x="426720" y="1015238"/>
            <a:ext cx="7894319" cy="5260327"/>
          </a:xfrm>
          <a:prstGeom prst="rect">
            <a:avLst/>
          </a:prstGeom>
        </p:spPr>
      </p:pic>
      <p:sp>
        <p:nvSpPr>
          <p:cNvPr id="6" name="TextBox 5"/>
          <p:cNvSpPr txBox="1"/>
          <p:nvPr/>
        </p:nvSpPr>
        <p:spPr>
          <a:xfrm>
            <a:off x="0" y="0"/>
            <a:ext cx="9022079" cy="830997"/>
          </a:xfrm>
          <a:prstGeom prst="rect">
            <a:avLst/>
          </a:prstGeom>
          <a:noFill/>
        </p:spPr>
        <p:txBody>
          <a:bodyPr wrap="square" rtlCol="0">
            <a:spAutoFit/>
          </a:bodyPr>
          <a:lstStyle/>
          <a:p>
            <a:r>
              <a:rPr lang="en-US" sz="2400" b="1" dirty="0" smtClean="0"/>
              <a:t>Sometimes what doesn’t work well is highly informative and suggests the need for a more complex model. </a:t>
            </a:r>
            <a:r>
              <a:rPr lang="en-US" sz="2400" b="1" i="1" dirty="0" smtClean="0">
                <a:solidFill>
                  <a:srgbClr val="FF0000"/>
                </a:solidFill>
              </a:rPr>
              <a:t>&gt; plotFluxTimeDaily(2006,2012)</a:t>
            </a:r>
            <a:endParaRPr lang="en-US" sz="2400" b="1" dirty="0"/>
          </a:p>
        </p:txBody>
      </p:sp>
      <p:sp>
        <p:nvSpPr>
          <p:cNvPr id="7" name="Rectangle 6"/>
          <p:cNvSpPr/>
          <p:nvPr/>
        </p:nvSpPr>
        <p:spPr>
          <a:xfrm>
            <a:off x="294640" y="6211669"/>
            <a:ext cx="7752079" cy="461665"/>
          </a:xfrm>
          <a:prstGeom prst="rect">
            <a:avLst/>
          </a:prstGeom>
        </p:spPr>
        <p:txBody>
          <a:bodyPr wrap="square">
            <a:spAutoFit/>
          </a:bodyPr>
          <a:lstStyle/>
          <a:p>
            <a:r>
              <a:rPr lang="en-US" sz="2400" b="1" i="1" dirty="0" smtClean="0">
                <a:solidFill>
                  <a:srgbClr val="FF0000"/>
                </a:solidFill>
              </a:rPr>
              <a:t> </a:t>
            </a:r>
            <a:r>
              <a:rPr lang="en-US" sz="2400" b="1" dirty="0" smtClean="0"/>
              <a:t>What was special about 2011 for the Missouri River?</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2260600" y="-132080"/>
            <a:ext cx="7249160" cy="7249160"/>
          </a:xfrm>
          <a:prstGeom prst="rect">
            <a:avLst/>
          </a:prstGeom>
        </p:spPr>
      </p:pic>
      <p:sp>
        <p:nvSpPr>
          <p:cNvPr id="3" name="TextBox 2"/>
          <p:cNvSpPr txBox="1"/>
          <p:nvPr/>
        </p:nvSpPr>
        <p:spPr>
          <a:xfrm>
            <a:off x="121920" y="853440"/>
            <a:ext cx="2390348" cy="461665"/>
          </a:xfrm>
          <a:prstGeom prst="rect">
            <a:avLst/>
          </a:prstGeom>
          <a:noFill/>
        </p:spPr>
        <p:txBody>
          <a:bodyPr wrap="none" rtlCol="0">
            <a:spAutoFit/>
          </a:bodyPr>
          <a:lstStyle/>
          <a:p>
            <a:r>
              <a:rPr lang="en-US" sz="2400" b="1" dirty="0" smtClean="0"/>
              <a:t>One last example</a:t>
            </a:r>
            <a:endParaRPr lang="en-US" sz="2400" b="1" dirty="0"/>
          </a:p>
        </p:txBody>
      </p:sp>
      <p:sp>
        <p:nvSpPr>
          <p:cNvPr id="4" name="TextBox 3"/>
          <p:cNvSpPr txBox="1"/>
          <p:nvPr/>
        </p:nvSpPr>
        <p:spPr>
          <a:xfrm>
            <a:off x="121920" y="2113280"/>
            <a:ext cx="2138680" cy="3785652"/>
          </a:xfrm>
          <a:prstGeom prst="rect">
            <a:avLst/>
          </a:prstGeom>
          <a:noFill/>
        </p:spPr>
        <p:txBody>
          <a:bodyPr wrap="square" rtlCol="0">
            <a:spAutoFit/>
          </a:bodyPr>
          <a:lstStyle/>
          <a:p>
            <a:r>
              <a:rPr lang="en-US" sz="2000" b="1" dirty="0" smtClean="0"/>
              <a:t>It doesn’t take a rocket scientist to see that chloride decreases with flow, has increased with time, and is highest in the winter</a:t>
            </a:r>
          </a:p>
          <a:p>
            <a:endParaRPr lang="en-US" sz="2000" b="1" dirty="0" smtClean="0"/>
          </a:p>
          <a:p>
            <a:r>
              <a:rPr lang="en-US" sz="2000" b="1" dirty="0" smtClean="0"/>
              <a:t>But is there more to the story?</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5191</TotalTime>
  <Words>4675</Words>
  <Application>Microsoft Macintosh PowerPoint</Application>
  <PresentationFormat>On-screen Show (4:3)</PresentationFormat>
  <Paragraphs>466</Paragraphs>
  <Slides>109</Slides>
  <Notes>6</Notes>
  <HiddenSlides>0</HiddenSlides>
  <MMClips>0</MMClips>
  <ScaleCrop>false</ScaleCrop>
  <HeadingPairs>
    <vt:vector size="6" baseType="variant">
      <vt:variant>
        <vt:lpstr>Design Template</vt:lpstr>
      </vt:variant>
      <vt:variant>
        <vt:i4>1</vt:i4>
      </vt:variant>
      <vt:variant>
        <vt:lpstr>Embedded OLE Servers</vt:lpstr>
      </vt:variant>
      <vt:variant>
        <vt:i4>1</vt:i4>
      </vt:variant>
      <vt:variant>
        <vt:lpstr>Slide Titles</vt:lpstr>
      </vt:variant>
      <vt:variant>
        <vt:i4>109</vt:i4>
      </vt:variant>
    </vt:vector>
  </HeadingPairs>
  <TitlesOfParts>
    <vt:vector size="111" baseType="lpstr">
      <vt:lpstr>Office Theme</vt:lpstr>
      <vt:lpstr>Equation</vt:lpstr>
      <vt:lpstr>EGRET: Exploration and Graphics for RivEr Trends</vt:lpstr>
      <vt:lpstr>The WRTDS analysis is a method that has been described in peer reviewed publications </vt:lpstr>
      <vt:lpstr>The driving philosophy for  WRTDS and EGRET:</vt:lpstr>
      <vt:lpstr>Slide 4</vt:lpstr>
      <vt:lpstr>Slide 5</vt:lpstr>
      <vt:lpstr>Slide 6</vt:lpstr>
      <vt:lpstr>Slide 7</vt:lpstr>
      <vt:lpstr>Slide 8</vt:lpstr>
      <vt:lpstr>Slide 9</vt:lpstr>
      <vt:lpstr>Slide 10</vt:lpstr>
      <vt:lpstr>EGRET overview</vt:lpstr>
      <vt:lpstr>What’s the underlying idea of WRTDS?</vt:lpstr>
      <vt:lpstr>What’s the underlying idea of WRTDS?</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Different products for different purposes</vt:lpstr>
      <vt:lpstr>Slide 32</vt:lpstr>
      <vt:lpstr>Slide 33</vt:lpstr>
      <vt:lpstr>Slide 34</vt:lpstr>
      <vt:lpstr>Let’s run an analysis</vt:lpstr>
      <vt:lpstr>https://github.com/USGS-CIDA/WRTDS/blob/master/README.md</vt:lpstr>
      <vt:lpstr>Slide 37</vt:lpstr>
      <vt:lpstr>Slide 38</vt:lpstr>
      <vt:lpstr>Slide 39</vt:lpstr>
      <vt:lpstr>Slide 40</vt:lpstr>
      <vt:lpstr>Slide 41</vt:lpstr>
      <vt:lpstr>Slide 42</vt:lpstr>
      <vt:lpstr>Slide 43</vt:lpstr>
      <vt:lpstr>Slide 44</vt:lpstr>
      <vt:lpstr>Slide 45</vt:lpstr>
      <vt:lpstr>This command works even if all of your data came from your own spreadsheet</vt:lpstr>
      <vt:lpstr>Two more commands before we can start our analysis of the data</vt:lpstr>
      <vt:lpstr>Let’s look at the data before we proceed, the function is:</vt:lpstr>
      <vt:lpstr>We’ve gone to all this effort, let’s save our work</vt:lpstr>
      <vt:lpstr>We now have 3 data frames</vt:lpstr>
      <vt:lpstr>&gt; modelEstimation()</vt:lpstr>
      <vt:lpstr>Setting up the “Period of Analysis”</vt:lpstr>
      <vt:lpstr>Setting up the “Period of Analysis”</vt:lpstr>
      <vt:lpstr>Now what is in Daily?</vt:lpstr>
      <vt:lpstr>Compute AnnualResults</vt:lpstr>
      <vt:lpstr>We now have 5 data frames</vt:lpstr>
      <vt:lpstr>&gt; plotConcHist(1980,2012)</vt:lpstr>
      <vt:lpstr>&gt; plotFluxHist(1980,2012,fluxUnit=8)</vt:lpstr>
      <vt:lpstr>Slide 59</vt:lpstr>
      <vt:lpstr>Slide 60</vt:lpstr>
      <vt:lpstr>Slide 61</vt:lpstr>
      <vt:lpstr>Slide 62</vt:lpstr>
      <vt:lpstr>Slide 63</vt:lpstr>
      <vt:lpstr>Slide 64</vt:lpstr>
      <vt:lpstr>Slide 65</vt:lpstr>
      <vt:lpstr>Slide 66</vt:lpstr>
      <vt:lpstr>Slide 67</vt:lpstr>
      <vt:lpstr>Slide 68</vt:lpstr>
      <vt:lpstr>Look at a different data set:  Total Phosphorous Susquehanna River at Conowingo, MD</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EGRET functionality </vt:lpstr>
      <vt:lpstr>EGRET philosophy </vt:lpstr>
      <vt:lpstr>EGRET philosophy </vt:lpstr>
      <vt:lpstr>We welcome your questions and feedback on: the methods, the outputs, the manual </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Robert Hirsch</dc:creator>
  <cp:lastModifiedBy>Robert Hirsch</cp:lastModifiedBy>
  <cp:revision>32</cp:revision>
  <cp:lastPrinted>2012-04-11T20:01:18Z</cp:lastPrinted>
  <dcterms:created xsi:type="dcterms:W3CDTF">2012-05-07T15:58:04Z</dcterms:created>
  <dcterms:modified xsi:type="dcterms:W3CDTF">2012-05-07T16:02:31Z</dcterms:modified>
</cp:coreProperties>
</file>